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25"/>
  </p:notesMasterIdLst>
  <p:sldIdLst>
    <p:sldId id="256" r:id="rId3"/>
    <p:sldId id="258" r:id="rId4"/>
    <p:sldId id="290" r:id="rId5"/>
    <p:sldId id="275" r:id="rId6"/>
    <p:sldId id="274" r:id="rId7"/>
    <p:sldId id="262" r:id="rId8"/>
    <p:sldId id="281" r:id="rId9"/>
    <p:sldId id="282" r:id="rId10"/>
    <p:sldId id="263" r:id="rId11"/>
    <p:sldId id="264" r:id="rId12"/>
    <p:sldId id="287" r:id="rId13"/>
    <p:sldId id="291" r:id="rId14"/>
    <p:sldId id="288" r:id="rId15"/>
    <p:sldId id="292" r:id="rId16"/>
    <p:sldId id="266" r:id="rId17"/>
    <p:sldId id="267" r:id="rId18"/>
    <p:sldId id="269" r:id="rId19"/>
    <p:sldId id="278" r:id="rId20"/>
    <p:sldId id="270" r:id="rId21"/>
    <p:sldId id="271" r:id="rId22"/>
    <p:sldId id="272" r:id="rId23"/>
    <p:sldId id="276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6132"/>
  </p:normalViewPr>
  <p:slideViewPr>
    <p:cSldViewPr snapToGrid="0" snapToObjects="1">
      <p:cViewPr varScale="1">
        <p:scale>
          <a:sx n="96" d="100"/>
          <a:sy n="96" d="100"/>
        </p:scale>
        <p:origin x="20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BF7F0-566D-5545-A7C2-60BDB6D92262}" type="datetimeFigureOut">
              <a:rPr lang="en-US" smtClean="0"/>
              <a:t>1/4/23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DC548-CEBC-8143-A262-CFB5BC003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2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2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20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9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1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all methods in three parametric datasets with known sets of ground-truth binary concepts. In each datasets, the parameter, shown in the x-axis, is directly proportional to how correlated ground-truth concepts are in each tasks.</a:t>
            </a:r>
          </a:p>
          <a:p>
            <a:r>
              <a:rPr lang="en-US" dirty="0"/>
              <a:t>Concept-supervision != better localized purity as seen by CW vs DGL methods and CCD</a:t>
            </a:r>
          </a:p>
          <a:p>
            <a:r>
              <a:rPr lang="en-US" dirty="0"/>
              <a:t>Similarly, task supervision != better localized purity as seen by SENN vs DGL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81400" y="1229367"/>
            <a:ext cx="5465200" cy="3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81400" y="4780967"/>
            <a:ext cx="546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00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713200" y="2077967"/>
            <a:ext cx="876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7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713200" y="4092767"/>
            <a:ext cx="8765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28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3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381184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60000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4531867" y="2381184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4538400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8116800" y="2381151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8123333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953467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4538400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8116800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024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 hasCustomPrompt="1"/>
          </p:nvPr>
        </p:nvSpPr>
        <p:spPr>
          <a:xfrm flipH="1">
            <a:off x="953467" y="2666367"/>
            <a:ext cx="2298800" cy="1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3264700" y="2543109"/>
            <a:ext cx="3428800" cy="10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264700" y="3567567"/>
            <a:ext cx="34288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761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89200" y="31734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3189200" y="1416433"/>
            <a:ext cx="5813600" cy="1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189200" y="4295800"/>
            <a:ext cx="58136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44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944200" y="3841967"/>
            <a:ext cx="830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944200" y="2020000"/>
            <a:ext cx="8303600" cy="1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7769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077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92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2593200" y="1960267"/>
            <a:ext cx="7005600" cy="3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9134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2147800" y="2309533"/>
            <a:ext cx="7896400" cy="21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2147800" y="4162467"/>
            <a:ext cx="7896400" cy="1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39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45667" y="31734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45667" y="1416433"/>
            <a:ext cx="5813600" cy="1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45667" y="4295800"/>
            <a:ext cx="58136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763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7138100" y="3522767"/>
            <a:ext cx="34884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7138100" y="1968633"/>
            <a:ext cx="3488400" cy="1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0682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1290300" y="3521967"/>
            <a:ext cx="37564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1290500" y="1770800"/>
            <a:ext cx="37564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562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1266067" y="2912951"/>
            <a:ext cx="3756400" cy="1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5892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6218200" y="2339300"/>
            <a:ext cx="5012400" cy="3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3333">
                <a:latin typeface="Electrolize"/>
                <a:ea typeface="Electrolize"/>
                <a:cs typeface="Electrolize"/>
                <a:sym typeface="Electrolize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291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9600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2"/>
          </p:nvPr>
        </p:nvSpPr>
        <p:spPr>
          <a:xfrm>
            <a:off x="9600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3"/>
          </p:nvPr>
        </p:nvSpPr>
        <p:spPr>
          <a:xfrm>
            <a:off x="45384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"/>
          </p:nvPr>
        </p:nvSpPr>
        <p:spPr>
          <a:xfrm>
            <a:off x="81168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5"/>
          </p:nvPr>
        </p:nvSpPr>
        <p:spPr>
          <a:xfrm>
            <a:off x="45384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6"/>
          </p:nvPr>
        </p:nvSpPr>
        <p:spPr>
          <a:xfrm>
            <a:off x="81168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2398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6786433" y="5220433"/>
            <a:ext cx="3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2"/>
          </p:nvPr>
        </p:nvSpPr>
        <p:spPr>
          <a:xfrm>
            <a:off x="2297967" y="5220433"/>
            <a:ext cx="3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3"/>
          </p:nvPr>
        </p:nvSpPr>
        <p:spPr>
          <a:xfrm>
            <a:off x="2297967" y="4704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"/>
          </p:nvPr>
        </p:nvSpPr>
        <p:spPr>
          <a:xfrm>
            <a:off x="6786433" y="4704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120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0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6601933" y="17709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2"/>
          </p:nvPr>
        </p:nvSpPr>
        <p:spPr>
          <a:xfrm>
            <a:off x="6601933" y="21990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6601933" y="36594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"/>
          </p:nvPr>
        </p:nvSpPr>
        <p:spPr>
          <a:xfrm>
            <a:off x="6601933" y="51198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6601933" y="32313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6"/>
          </p:nvPr>
        </p:nvSpPr>
        <p:spPr>
          <a:xfrm>
            <a:off x="6601933" y="46917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279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505800" y="24803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2"/>
          </p:nvPr>
        </p:nvSpPr>
        <p:spPr>
          <a:xfrm>
            <a:off x="7505833" y="19945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2663333" y="24803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4"/>
          </p:nvPr>
        </p:nvSpPr>
        <p:spPr>
          <a:xfrm>
            <a:off x="2663333" y="19945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5"/>
          </p:nvPr>
        </p:nvSpPr>
        <p:spPr>
          <a:xfrm>
            <a:off x="2663333" y="48445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6"/>
          </p:nvPr>
        </p:nvSpPr>
        <p:spPr>
          <a:xfrm>
            <a:off x="2663333" y="43523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7"/>
          </p:nvPr>
        </p:nvSpPr>
        <p:spPr>
          <a:xfrm>
            <a:off x="7505800" y="48445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8"/>
          </p:nvPr>
        </p:nvSpPr>
        <p:spPr>
          <a:xfrm>
            <a:off x="7505833" y="43523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738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8192621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8192600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3"/>
          </p:nvPr>
        </p:nvSpPr>
        <p:spPr>
          <a:xfrm>
            <a:off x="4698612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4"/>
          </p:nvPr>
        </p:nvSpPr>
        <p:spPr>
          <a:xfrm>
            <a:off x="4698599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5"/>
          </p:nvPr>
        </p:nvSpPr>
        <p:spPr>
          <a:xfrm>
            <a:off x="2951608" y="50833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6"/>
          </p:nvPr>
        </p:nvSpPr>
        <p:spPr>
          <a:xfrm>
            <a:off x="2951597" y="45857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7"/>
          </p:nvPr>
        </p:nvSpPr>
        <p:spPr>
          <a:xfrm>
            <a:off x="6445617" y="50833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8"/>
          </p:nvPr>
        </p:nvSpPr>
        <p:spPr>
          <a:xfrm>
            <a:off x="6445600" y="45857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9"/>
          </p:nvPr>
        </p:nvSpPr>
        <p:spPr>
          <a:xfrm>
            <a:off x="1204604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3"/>
          </p:nvPr>
        </p:nvSpPr>
        <p:spPr>
          <a:xfrm>
            <a:off x="1204596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223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l="4680" t="8096" r="3727" b="311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11392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2"/>
          </p:nvPr>
        </p:nvSpPr>
        <p:spPr>
          <a:xfrm>
            <a:off x="11392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3"/>
          </p:nvPr>
        </p:nvSpPr>
        <p:spPr>
          <a:xfrm>
            <a:off x="46280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>
            <a:off x="81168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5"/>
          </p:nvPr>
        </p:nvSpPr>
        <p:spPr>
          <a:xfrm>
            <a:off x="46280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81168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7"/>
          </p:nvPr>
        </p:nvSpPr>
        <p:spPr>
          <a:xfrm>
            <a:off x="11392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8"/>
          </p:nvPr>
        </p:nvSpPr>
        <p:spPr>
          <a:xfrm>
            <a:off x="11392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9"/>
          </p:nvPr>
        </p:nvSpPr>
        <p:spPr>
          <a:xfrm>
            <a:off x="46280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3"/>
          </p:nvPr>
        </p:nvSpPr>
        <p:spPr>
          <a:xfrm>
            <a:off x="81168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4"/>
          </p:nvPr>
        </p:nvSpPr>
        <p:spPr>
          <a:xfrm>
            <a:off x="46280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81168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861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814767" y="1395400"/>
            <a:ext cx="4423600" cy="30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814767" y="4442033"/>
            <a:ext cx="44236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953467" y="1025000"/>
            <a:ext cx="5355200" cy="480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3924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>
            <a:spLocks noGrp="1"/>
          </p:cNvSpPr>
          <p:nvPr>
            <p:ph type="title" hasCustomPrompt="1"/>
          </p:nvPr>
        </p:nvSpPr>
        <p:spPr>
          <a:xfrm>
            <a:off x="3053800" y="936700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3053800" y="1949833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2" hasCustomPrompt="1"/>
          </p:nvPr>
        </p:nvSpPr>
        <p:spPr>
          <a:xfrm>
            <a:off x="3053800" y="2782733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3"/>
          </p:nvPr>
        </p:nvSpPr>
        <p:spPr>
          <a:xfrm>
            <a:off x="3053800" y="3794801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4" hasCustomPrompt="1"/>
          </p:nvPr>
        </p:nvSpPr>
        <p:spPr>
          <a:xfrm>
            <a:off x="3053800" y="4624751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5"/>
          </p:nvPr>
        </p:nvSpPr>
        <p:spPr>
          <a:xfrm>
            <a:off x="3053800" y="5639733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647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t="-300" b="30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>
            <a:spLocks noGrp="1"/>
          </p:cNvSpPr>
          <p:nvPr>
            <p:ph type="title" hasCustomPrompt="1"/>
          </p:nvPr>
        </p:nvSpPr>
        <p:spPr>
          <a:xfrm>
            <a:off x="7663533" y="3462600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7663533" y="4088967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 hasCustomPrompt="1"/>
          </p:nvPr>
        </p:nvSpPr>
        <p:spPr>
          <a:xfrm>
            <a:off x="1445867" y="3462600"/>
            <a:ext cx="30972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3"/>
          </p:nvPr>
        </p:nvSpPr>
        <p:spPr>
          <a:xfrm>
            <a:off x="1445867" y="4088967"/>
            <a:ext cx="3097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4" hasCustomPrompt="1"/>
          </p:nvPr>
        </p:nvSpPr>
        <p:spPr>
          <a:xfrm>
            <a:off x="4562000" y="4776667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5"/>
          </p:nvPr>
        </p:nvSpPr>
        <p:spPr>
          <a:xfrm>
            <a:off x="4562000" y="5398497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6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028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subTitle" idx="1"/>
          </p:nvPr>
        </p:nvSpPr>
        <p:spPr>
          <a:xfrm>
            <a:off x="3623800" y="2049967"/>
            <a:ext cx="49444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623800" y="4655967"/>
            <a:ext cx="4944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2"/>
          </p:nvPr>
        </p:nvSpPr>
        <p:spPr>
          <a:xfrm>
            <a:off x="3623767" y="5719333"/>
            <a:ext cx="494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3623800" y="935667"/>
            <a:ext cx="4944400" cy="13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93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3427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233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942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21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8361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design" preserve="1">
  <p:cSld name="Only desig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343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1092761" y="675000"/>
            <a:ext cx="46044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title" idx="2"/>
          </p:nvPr>
        </p:nvSpPr>
        <p:spPr>
          <a:xfrm>
            <a:off x="6494476" y="675000"/>
            <a:ext cx="46044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989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710233" y="4279965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6710233" y="3834900"/>
            <a:ext cx="2920000" cy="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2561733" y="4279965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2561733" y="3834900"/>
            <a:ext cx="2920000" cy="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330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953400" y="2042467"/>
            <a:ext cx="6285200" cy="3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510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50800" y="1827633"/>
            <a:ext cx="8824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22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145067" y="2125733"/>
            <a:ext cx="52136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1145133" y="3083467"/>
            <a:ext cx="5213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1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30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374333" y="713333"/>
            <a:ext cx="6658400" cy="1699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l="10309" r="24894" b="26777"/>
          <a:stretch/>
        </p:blipFill>
        <p:spPr>
          <a:xfrm>
            <a:off x="10211533" y="4608967"/>
            <a:ext cx="1980467" cy="22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l="7797" t="1556" r="67603" b="7443"/>
          <a:stretch/>
        </p:blipFill>
        <p:spPr>
          <a:xfrm rot="10800000">
            <a:off x="-36766" y="1810032"/>
            <a:ext cx="751865" cy="2795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51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84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3947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6E03-A78C-E84F-8398-CEB0DF26E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527" y="306116"/>
            <a:ext cx="10848052" cy="23876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Nunito" pitchFamily="2" charset="77"/>
              </a:rPr>
              <a:t>Towards Robust Metrics For Concept Representation Evaluation</a:t>
            </a:r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9F1B67C4-556C-9F42-B362-85A8DD4FB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-11024"/>
          <a:stretch/>
        </p:blipFill>
        <p:spPr bwMode="auto">
          <a:xfrm>
            <a:off x="942726" y="3151865"/>
            <a:ext cx="1079335" cy="14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55C75-F287-C94B-8BF8-82CEFBC29044}"/>
              </a:ext>
            </a:extLst>
          </p:cNvPr>
          <p:cNvSpPr txBox="1"/>
          <p:nvPr/>
        </p:nvSpPr>
        <p:spPr>
          <a:xfrm>
            <a:off x="511480" y="4608549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Mateo Espinosa </a:t>
            </a: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Zarlenga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*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me466@cam.ac.uk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D8DEE-7094-6A47-AEB9-770B3A2BE175}"/>
              </a:ext>
            </a:extLst>
          </p:cNvPr>
          <p:cNvSpPr txBox="1"/>
          <p:nvPr/>
        </p:nvSpPr>
        <p:spPr>
          <a:xfrm>
            <a:off x="3770288" y="4594005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Zohreh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 Shams*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Babylon Health</a:t>
            </a:r>
            <a:endParaRPr lang="en-US" sz="90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zs315@cam.ac.uk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3" name="Picture 19">
            <a:extLst>
              <a:ext uri="{FF2B5EF4-FFF2-40B4-BE49-F238E27FC236}">
                <a16:creationId xmlns:a16="http://schemas.microsoft.com/office/drawing/2014/main" id="{9D2B0AA7-9FDE-F247-86E5-EAE0C5AB2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135"/>
          <a:stretch/>
        </p:blipFill>
        <p:spPr bwMode="auto">
          <a:xfrm>
            <a:off x="2591321" y="3181542"/>
            <a:ext cx="1088776" cy="1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A4B920-33AB-6B47-9EA8-159BD06FE02E}"/>
              </a:ext>
            </a:extLst>
          </p:cNvPr>
          <p:cNvSpPr txBox="1"/>
          <p:nvPr/>
        </p:nvSpPr>
        <p:spPr>
          <a:xfrm>
            <a:off x="2164795" y="4617461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Pietro </a:t>
            </a: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Barbiero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*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pb737@cam.ac.uk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5" name="Picture 21" descr="Повторение] Explainable Artificial Intelligence – DEV.BG">
            <a:extLst>
              <a:ext uri="{FF2B5EF4-FFF2-40B4-BE49-F238E27FC236}">
                <a16:creationId xmlns:a16="http://schemas.microsoft.com/office/drawing/2014/main" id="{B8FCB7C5-AAA2-724F-805C-904AACAF1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10400"/>
          <a:stretch/>
        </p:blipFill>
        <p:spPr bwMode="auto">
          <a:xfrm>
            <a:off x="5883783" y="3146826"/>
            <a:ext cx="1052878" cy="12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AD5C0D-FE98-9846-BBF1-FF28DC7F6B19}"/>
              </a:ext>
            </a:extLst>
          </p:cNvPr>
          <p:cNvSpPr txBox="1"/>
          <p:nvPr/>
        </p:nvSpPr>
        <p:spPr>
          <a:xfrm>
            <a:off x="5439308" y="4587783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Dmitry </a:t>
            </a: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Kazhdan</a:t>
            </a:r>
            <a:endParaRPr lang="en-US" sz="90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dk525@cam.ac.uk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7" name="Picture 23" descr="Umang Bhatt | The Alan Turing Institute">
            <a:extLst>
              <a:ext uri="{FF2B5EF4-FFF2-40B4-BE49-F238E27FC236}">
                <a16:creationId xmlns:a16="http://schemas.microsoft.com/office/drawing/2014/main" id="{0A8E85C2-8975-1542-BF17-8F27BFB0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44" y="3134953"/>
            <a:ext cx="1080856" cy="12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4DD9FB-6D8C-BD4F-ACE2-7FAE22F62773}"/>
              </a:ext>
            </a:extLst>
          </p:cNvPr>
          <p:cNvSpPr txBox="1"/>
          <p:nvPr/>
        </p:nvSpPr>
        <p:spPr>
          <a:xfrm>
            <a:off x="7026132" y="4564328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Umang Bhatt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b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The Alan Turing Institute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usb20@cam.ac.uk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74BE8A4-674D-1246-97D6-2148AE065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7849"/>
          <a:stretch/>
        </p:blipFill>
        <p:spPr bwMode="auto">
          <a:xfrm>
            <a:off x="9054083" y="3134953"/>
            <a:ext cx="1079335" cy="1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65F7E2-4574-5846-A1BD-99B764264F0F}"/>
              </a:ext>
            </a:extLst>
          </p:cNvPr>
          <p:cNvSpPr txBox="1"/>
          <p:nvPr/>
        </p:nvSpPr>
        <p:spPr>
          <a:xfrm>
            <a:off x="8631293" y="4564328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Adrian Weller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b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The Alan Turing Institute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aw665@cam.ac.uk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51" name="Picture 27">
            <a:extLst>
              <a:ext uri="{FF2B5EF4-FFF2-40B4-BE49-F238E27FC236}">
                <a16:creationId xmlns:a16="http://schemas.microsoft.com/office/drawing/2014/main" id="{E462134B-5176-E648-A666-D4E1C787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701" y="3126965"/>
            <a:ext cx="1052878" cy="13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CDC28E-A076-0C4C-8F6D-F42A9061DABB}"/>
              </a:ext>
            </a:extLst>
          </p:cNvPr>
          <p:cNvSpPr txBox="1"/>
          <p:nvPr/>
        </p:nvSpPr>
        <p:spPr>
          <a:xfrm>
            <a:off x="10207226" y="4612570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Mateja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 </a:t>
            </a: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Jamnik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mateja.jamnik@cl.cam.ac.uk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E55A9-3A8A-DB4A-B841-938C09983B4C}"/>
              </a:ext>
            </a:extLst>
          </p:cNvPr>
          <p:cNvSpPr txBox="1"/>
          <p:nvPr/>
        </p:nvSpPr>
        <p:spPr>
          <a:xfrm>
            <a:off x="758808" y="5991791"/>
            <a:ext cx="1086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AAAI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 2023</a:t>
            </a:r>
          </a:p>
          <a:p>
            <a:pPr algn="ctr"/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Washington DC, USA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6C07E-D445-6A1F-418F-A5CB2B809B9D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8A43D-32C4-1E2F-60BE-48A39035D035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D078D69-15AD-8A64-80CA-DEB0E0EC3A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92" r="6608" b="469"/>
          <a:stretch/>
        </p:blipFill>
        <p:spPr>
          <a:xfrm>
            <a:off x="4209393" y="3159000"/>
            <a:ext cx="1150884" cy="12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of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10" y="343856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a concept representation’s quality by quantifying </a:t>
            </a:r>
            <a:r>
              <a:rPr lang="en-US" sz="2000" b="1" dirty="0">
                <a:latin typeface="Nunito" pitchFamily="2" charset="77"/>
              </a:rPr>
              <a:t>how much ”unnecessary” information it encodes about a set of known ground-truth concepts.</a:t>
            </a:r>
          </a:p>
        </p:txBody>
      </p:sp>
    </p:spTree>
    <p:extLst>
      <p:ext uri="{BB962C8B-B14F-4D97-AF65-F5344CB8AC3E}">
        <p14:creationId xmlns:p14="http://schemas.microsoft.com/office/powerpoint/2010/main" val="29720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OIS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Oracle Impurity Score (OIS) </a:t>
            </a:r>
            <a:r>
              <a:rPr lang="en-US" sz="2000" dirty="0">
                <a:latin typeface="Nunito" pitchFamily="2" charset="77"/>
              </a:rPr>
              <a:t>focuses on measuring </a:t>
            </a:r>
            <a:r>
              <a:rPr lang="en-US" sz="2000" b="1" dirty="0">
                <a:latin typeface="Nunito" pitchFamily="2" charset="77"/>
              </a:rPr>
              <a:t>impurities</a:t>
            </a:r>
            <a:r>
              <a:rPr lang="en-US" sz="2000" dirty="0">
                <a:latin typeface="Nunito" pitchFamily="2" charset="77"/>
              </a:rPr>
              <a:t> </a:t>
            </a:r>
            <a:r>
              <a:rPr lang="en-US" sz="2000" b="1" dirty="0">
                <a:latin typeface="Nunito" pitchFamily="2" charset="77"/>
              </a:rPr>
              <a:t>localized</a:t>
            </a:r>
            <a:r>
              <a:rPr lang="en-US" sz="2000" dirty="0">
                <a:latin typeface="Nunito" pitchFamily="2" charset="77"/>
              </a:rPr>
              <a:t> within a single concept representation.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36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Concept Quality as Concept Purity: OIS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how accurately we can predict a concept from a learnt concept representation and evaluate how this diverges from what we expect from their ground-truth concepts.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9F08A4-3948-1840-88DA-599A2D72E0FD}"/>
              </a:ext>
            </a:extLst>
          </p:cNvPr>
          <p:cNvGrpSpPr/>
          <p:nvPr/>
        </p:nvGrpSpPr>
        <p:grpSpPr>
          <a:xfrm>
            <a:off x="366763" y="3429000"/>
            <a:ext cx="9539237" cy="2790059"/>
            <a:chOff x="847237" y="3958939"/>
            <a:chExt cx="10307716" cy="324903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2FDE5F-2C55-5E48-AA78-C4DDC4C11B87}"/>
                </a:ext>
              </a:extLst>
            </p:cNvPr>
            <p:cNvGrpSpPr/>
            <p:nvPr/>
          </p:nvGrpSpPr>
          <p:grpSpPr>
            <a:xfrm>
              <a:off x="847237" y="3958939"/>
              <a:ext cx="10307716" cy="3249034"/>
              <a:chOff x="847237" y="3958939"/>
              <a:chExt cx="10307716" cy="324903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B017F2C-8911-1447-95B2-DEC5B7CE1F45}"/>
                  </a:ext>
                </a:extLst>
              </p:cNvPr>
              <p:cNvGrpSpPr/>
              <p:nvPr/>
            </p:nvGrpSpPr>
            <p:grpSpPr>
              <a:xfrm>
                <a:off x="847237" y="3958939"/>
                <a:ext cx="10307716" cy="2857035"/>
                <a:chOff x="847237" y="3958939"/>
                <a:chExt cx="10307716" cy="2857035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A2F54C67-F4E8-C349-AB2C-579DF7FF7D35}"/>
                    </a:ext>
                  </a:extLst>
                </p:cNvPr>
                <p:cNvGrpSpPr/>
                <p:nvPr/>
              </p:nvGrpSpPr>
              <p:grpSpPr>
                <a:xfrm>
                  <a:off x="4692855" y="3958939"/>
                  <a:ext cx="2828607" cy="2436968"/>
                  <a:chOff x="4692855" y="3958939"/>
                  <a:chExt cx="2828607" cy="2436968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77CE7D6-7180-D744-92DF-A21FBBE9FABA}"/>
                      </a:ext>
                    </a:extLst>
                  </p:cNvPr>
                  <p:cNvSpPr/>
                  <p:nvPr/>
                </p:nvSpPr>
                <p:spPr>
                  <a:xfrm>
                    <a:off x="5571268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74FD2E5-9FF6-594E-B6BE-D2633162B11E}"/>
                      </a:ext>
                    </a:extLst>
                  </p:cNvPr>
                  <p:cNvSpPr/>
                  <p:nvPr/>
                </p:nvSpPr>
                <p:spPr>
                  <a:xfrm>
                    <a:off x="6067515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0E2C2981-63AA-8E46-A7D1-7AF1D1E08E0D}"/>
                      </a:ext>
                    </a:extLst>
                  </p:cNvPr>
                  <p:cNvSpPr/>
                  <p:nvPr/>
                </p:nvSpPr>
                <p:spPr>
                  <a:xfrm>
                    <a:off x="6563761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BC5D218-E5C0-FC4D-8C27-6B09DDDC8A68}"/>
                      </a:ext>
                    </a:extLst>
                  </p:cNvPr>
                  <p:cNvSpPr/>
                  <p:nvPr/>
                </p:nvSpPr>
                <p:spPr>
                  <a:xfrm>
                    <a:off x="5571268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2B424F0-92F0-794C-893C-C9A6D8C6FB53}"/>
                      </a:ext>
                    </a:extLst>
                  </p:cNvPr>
                  <p:cNvSpPr/>
                  <p:nvPr/>
                </p:nvSpPr>
                <p:spPr>
                  <a:xfrm>
                    <a:off x="6067515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E306A718-0B93-E543-99D9-0655DF5A7C63}"/>
                      </a:ext>
                    </a:extLst>
                  </p:cNvPr>
                  <p:cNvSpPr/>
                  <p:nvPr/>
                </p:nvSpPr>
                <p:spPr>
                  <a:xfrm>
                    <a:off x="6563761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9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6A6F6CD-0465-FF40-974D-7AB297301AD1}"/>
                      </a:ext>
                    </a:extLst>
                  </p:cNvPr>
                  <p:cNvSpPr/>
                  <p:nvPr/>
                </p:nvSpPr>
                <p:spPr>
                  <a:xfrm>
                    <a:off x="5571268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65AFE52-6C31-744F-B3D8-B0897A77C254}"/>
                      </a:ext>
                    </a:extLst>
                  </p:cNvPr>
                  <p:cNvSpPr/>
                  <p:nvPr/>
                </p:nvSpPr>
                <p:spPr>
                  <a:xfrm>
                    <a:off x="6067515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9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C52E6F1-79F6-3C43-9254-5B50AEBA8687}"/>
                      </a:ext>
                    </a:extLst>
                  </p:cNvPr>
                  <p:cNvSpPr/>
                  <p:nvPr/>
                </p:nvSpPr>
                <p:spPr>
                  <a:xfrm>
                    <a:off x="6563761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8" name="Graphic 17" descr="Palette with solid fill">
                    <a:extLst>
                      <a:ext uri="{FF2B5EF4-FFF2-40B4-BE49-F238E27FC236}">
                        <a16:creationId xmlns:a16="http://schemas.microsoft.com/office/drawing/2014/main" id="{14A6782D-ED18-5741-8C08-13507FCF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1268" y="4299454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aphic 19" descr="Weights Uneven with solid fill">
                    <a:extLst>
                      <a:ext uri="{FF2B5EF4-FFF2-40B4-BE49-F238E27FC236}">
                        <a16:creationId xmlns:a16="http://schemas.microsoft.com/office/drawing/2014/main" id="{2BEB35CC-A502-B04F-886D-5B18A8E5C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24914" y="4299454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c 21" descr="Basic Shapes with solid fill">
                    <a:extLst>
                      <a:ext uri="{FF2B5EF4-FFF2-40B4-BE49-F238E27FC236}">
                        <a16:creationId xmlns:a16="http://schemas.microsoft.com/office/drawing/2014/main" id="{66E1B7C4-3769-CE46-BABA-036EE4496C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937" y="4283056"/>
                    <a:ext cx="435093" cy="476707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 descr="Palette with solid fill">
                    <a:extLst>
                      <a:ext uri="{FF2B5EF4-FFF2-40B4-BE49-F238E27FC236}">
                        <a16:creationId xmlns:a16="http://schemas.microsoft.com/office/drawing/2014/main" id="{243A1F72-63AD-AE4A-9E61-1C7B07D1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2" y="4811220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 descr="Weights Uneven with solid fill">
                    <a:extLst>
                      <a:ext uri="{FF2B5EF4-FFF2-40B4-BE49-F238E27FC236}">
                        <a16:creationId xmlns:a16="http://schemas.microsoft.com/office/drawing/2014/main" id="{26EA519D-8805-AC46-BF41-875178DC5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1" y="5838193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31" name="Graphic 30" descr="Basic Shapes with solid fill">
                    <a:extLst>
                      <a:ext uri="{FF2B5EF4-FFF2-40B4-BE49-F238E27FC236}">
                        <a16:creationId xmlns:a16="http://schemas.microsoft.com/office/drawing/2014/main" id="{0E9782BF-76E7-6A4C-B945-3E0AE0749F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1" y="5285360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498F459-9501-374F-8067-3D920D6C7E1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2210" y="3958939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830E650-2EA5-4644-87B0-337F2459FDD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89938" y="5354436"/>
                    <a:ext cx="17443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Learnt Concepts</a:t>
                    </a: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502203-4699-F843-ACFC-1DAEA68E6285}"/>
                    </a:ext>
                  </a:extLst>
                </p:cNvPr>
                <p:cNvGrpSpPr/>
                <p:nvPr/>
              </p:nvGrpSpPr>
              <p:grpSpPr>
                <a:xfrm>
                  <a:off x="8322544" y="3993502"/>
                  <a:ext cx="2832409" cy="2427074"/>
                  <a:chOff x="8322544" y="3993502"/>
                  <a:chExt cx="2832409" cy="2427074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424BB1EC-EBEF-8B48-BCF0-644D9BC1211A}"/>
                      </a:ext>
                    </a:extLst>
                  </p:cNvPr>
                  <p:cNvSpPr/>
                  <p:nvPr/>
                </p:nvSpPr>
                <p:spPr>
                  <a:xfrm>
                    <a:off x="9200957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0DB3993F-0A0C-2A4F-BB6A-5A68DFD31B76}"/>
                      </a:ext>
                    </a:extLst>
                  </p:cNvPr>
                  <p:cNvSpPr/>
                  <p:nvPr/>
                </p:nvSpPr>
                <p:spPr>
                  <a:xfrm>
                    <a:off x="9697204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EF1EF27-1351-1647-B225-9BCBA0769A79}"/>
                      </a:ext>
                    </a:extLst>
                  </p:cNvPr>
                  <p:cNvSpPr/>
                  <p:nvPr/>
                </p:nvSpPr>
                <p:spPr>
                  <a:xfrm>
                    <a:off x="10193450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3769B28-E7EC-E340-ACAD-2EF330B8A9C4}"/>
                      </a:ext>
                    </a:extLst>
                  </p:cNvPr>
                  <p:cNvSpPr/>
                  <p:nvPr/>
                </p:nvSpPr>
                <p:spPr>
                  <a:xfrm>
                    <a:off x="9200957" y="5285360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261702-123B-034B-A094-92C9CE686C18}"/>
                      </a:ext>
                    </a:extLst>
                  </p:cNvPr>
                  <p:cNvSpPr/>
                  <p:nvPr/>
                </p:nvSpPr>
                <p:spPr>
                  <a:xfrm>
                    <a:off x="9697204" y="5285360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012BBF7-6F9E-BA49-862F-671AAF323F08}"/>
                      </a:ext>
                    </a:extLst>
                  </p:cNvPr>
                  <p:cNvSpPr/>
                  <p:nvPr/>
                </p:nvSpPr>
                <p:spPr>
                  <a:xfrm>
                    <a:off x="10193450" y="5285360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F7953D1-D221-AA45-9A00-EFF900842734}"/>
                      </a:ext>
                    </a:extLst>
                  </p:cNvPr>
                  <p:cNvSpPr/>
                  <p:nvPr/>
                </p:nvSpPr>
                <p:spPr>
                  <a:xfrm>
                    <a:off x="9200957" y="5786288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00753C6-4007-5B41-8F72-A9008818C927}"/>
                      </a:ext>
                    </a:extLst>
                  </p:cNvPr>
                  <p:cNvSpPr/>
                  <p:nvPr/>
                </p:nvSpPr>
                <p:spPr>
                  <a:xfrm>
                    <a:off x="9697204" y="5786288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92260E4-2F34-2441-AE85-70B453983CF3}"/>
                      </a:ext>
                    </a:extLst>
                  </p:cNvPr>
                  <p:cNvSpPr/>
                  <p:nvPr/>
                </p:nvSpPr>
                <p:spPr>
                  <a:xfrm>
                    <a:off x="10193450" y="5786288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43" name="Graphic 42" descr="Palette with solid fill">
                    <a:extLst>
                      <a:ext uri="{FF2B5EF4-FFF2-40B4-BE49-F238E27FC236}">
                        <a16:creationId xmlns:a16="http://schemas.microsoft.com/office/drawing/2014/main" id="{AF924929-01D0-DF4A-B879-CC5CE9DA9A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0957" y="4324123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phic 43" descr="Weights Uneven with solid fill">
                    <a:extLst>
                      <a:ext uri="{FF2B5EF4-FFF2-40B4-BE49-F238E27FC236}">
                        <a16:creationId xmlns:a16="http://schemas.microsoft.com/office/drawing/2014/main" id="{BD19A88F-EF83-4247-A046-C2EABB612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54603" y="4324123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phic 44" descr="Basic Shapes with solid fill">
                    <a:extLst>
                      <a:ext uri="{FF2B5EF4-FFF2-40B4-BE49-F238E27FC236}">
                        <a16:creationId xmlns:a16="http://schemas.microsoft.com/office/drawing/2014/main" id="{EE6071B8-C8F9-384B-B030-9D7F948620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66626" y="4307725"/>
                    <a:ext cx="435093" cy="476707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45" descr="Palette with solid fill">
                    <a:extLst>
                      <a:ext uri="{FF2B5EF4-FFF2-40B4-BE49-F238E27FC236}">
                        <a16:creationId xmlns:a16="http://schemas.microsoft.com/office/drawing/2014/main" id="{1025134A-DC57-5E41-99E4-966A20C7E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1" y="4835889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 descr="Weights Uneven with solid fill">
                    <a:extLst>
                      <a:ext uri="{FF2B5EF4-FFF2-40B4-BE49-F238E27FC236}">
                        <a16:creationId xmlns:a16="http://schemas.microsoft.com/office/drawing/2014/main" id="{CD844A9A-0E2A-374E-91AF-8AB5E2DBF3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0" y="5862862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 descr="Basic Shapes with solid fill">
                    <a:extLst>
                      <a:ext uri="{FF2B5EF4-FFF2-40B4-BE49-F238E27FC236}">
                        <a16:creationId xmlns:a16="http://schemas.microsoft.com/office/drawing/2014/main" id="{724BA3AE-D68A-F84B-A346-BD0AE8D1D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0" y="5310029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4B382C6-F74D-B640-A4F6-998E483CAD15}"/>
                      </a:ext>
                    </a:extLst>
                  </p:cNvPr>
                  <p:cNvSpPr txBox="1"/>
                  <p:nvPr/>
                </p:nvSpPr>
                <p:spPr>
                  <a:xfrm>
                    <a:off x="8735701" y="3993502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591CC2E-3D6B-0245-A75A-6211F3DBCD9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619627" y="5379105"/>
                    <a:ext cx="17443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Learnt Concepts</a:t>
                    </a: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E4BA2AC8-44AA-2942-A7EE-5E08FF015025}"/>
                    </a:ext>
                  </a:extLst>
                </p:cNvPr>
                <p:cNvGrpSpPr/>
                <p:nvPr/>
              </p:nvGrpSpPr>
              <p:grpSpPr>
                <a:xfrm>
                  <a:off x="847237" y="3968833"/>
                  <a:ext cx="2865239" cy="2764505"/>
                  <a:chOff x="847237" y="3968833"/>
                  <a:chExt cx="2865239" cy="2764505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295DEF6-C695-4645-A073-EBBD1B4F3F18}"/>
                      </a:ext>
                    </a:extLst>
                  </p:cNvPr>
                  <p:cNvSpPr/>
                  <p:nvPr/>
                </p:nvSpPr>
                <p:spPr>
                  <a:xfrm>
                    <a:off x="1758480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A35F571-0B1A-5D40-892E-645DA7984BA4}"/>
                      </a:ext>
                    </a:extLst>
                  </p:cNvPr>
                  <p:cNvSpPr/>
                  <p:nvPr/>
                </p:nvSpPr>
                <p:spPr>
                  <a:xfrm>
                    <a:off x="2254727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89D7266-0BDB-8543-A588-731B5C18B6FD}"/>
                      </a:ext>
                    </a:extLst>
                  </p:cNvPr>
                  <p:cNvSpPr/>
                  <p:nvPr/>
                </p:nvSpPr>
                <p:spPr>
                  <a:xfrm>
                    <a:off x="2750973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E4FD0EA5-B83F-9946-B5FB-DBD2BF528471}"/>
                      </a:ext>
                    </a:extLst>
                  </p:cNvPr>
                  <p:cNvSpPr/>
                  <p:nvPr/>
                </p:nvSpPr>
                <p:spPr>
                  <a:xfrm>
                    <a:off x="1758480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F87A76E-6ED2-E240-9E9C-62CA42D6020E}"/>
                      </a:ext>
                    </a:extLst>
                  </p:cNvPr>
                  <p:cNvSpPr/>
                  <p:nvPr/>
                </p:nvSpPr>
                <p:spPr>
                  <a:xfrm>
                    <a:off x="2254727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5673BB9-1A2B-7541-9A1E-B89A40E4BDA1}"/>
                      </a:ext>
                    </a:extLst>
                  </p:cNvPr>
                  <p:cNvSpPr/>
                  <p:nvPr/>
                </p:nvSpPr>
                <p:spPr>
                  <a:xfrm>
                    <a:off x="2750973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D220C667-AD2E-6C4A-8BDD-9BFEB2627EA5}"/>
                      </a:ext>
                    </a:extLst>
                  </p:cNvPr>
                  <p:cNvSpPr/>
                  <p:nvPr/>
                </p:nvSpPr>
                <p:spPr>
                  <a:xfrm>
                    <a:off x="1758480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6B91A59-69ED-2C4C-A711-68DADFD9660C}"/>
                      </a:ext>
                    </a:extLst>
                  </p:cNvPr>
                  <p:cNvSpPr/>
                  <p:nvPr/>
                </p:nvSpPr>
                <p:spPr>
                  <a:xfrm>
                    <a:off x="2254727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93B7FC3-B940-CE4D-ADC1-47BA95235A05}"/>
                      </a:ext>
                    </a:extLst>
                  </p:cNvPr>
                  <p:cNvSpPr/>
                  <p:nvPr/>
                </p:nvSpPr>
                <p:spPr>
                  <a:xfrm>
                    <a:off x="2750973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61" name="Graphic 60" descr="Palette with solid fill">
                    <a:extLst>
                      <a:ext uri="{FF2B5EF4-FFF2-40B4-BE49-F238E27FC236}">
                        <a16:creationId xmlns:a16="http://schemas.microsoft.com/office/drawing/2014/main" id="{EBD91375-35F5-364C-A005-5AA34DC79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8480" y="4299454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62" name="Graphic 61" descr="Weights Uneven with solid fill">
                    <a:extLst>
                      <a:ext uri="{FF2B5EF4-FFF2-40B4-BE49-F238E27FC236}">
                        <a16:creationId xmlns:a16="http://schemas.microsoft.com/office/drawing/2014/main" id="{E6901CCD-DE8B-E44C-8951-B2A59C821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2126" y="4299454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phic 62" descr="Basic Shapes with solid fill">
                    <a:extLst>
                      <a:ext uri="{FF2B5EF4-FFF2-40B4-BE49-F238E27FC236}">
                        <a16:creationId xmlns:a16="http://schemas.microsoft.com/office/drawing/2014/main" id="{30D7C9E2-5226-D845-9DEE-52B927C49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24149" y="4283056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9BB9A12-B172-8C45-B448-EAB4D6AE32D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3224" y="3968833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D0AA774-EAF5-E94A-B84A-78F2A525139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93112" y="5354435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B875F0C-D18F-BA40-828C-09691F938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8246" y="4029509"/>
                  <a:ext cx="0" cy="2419251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7B6C102-F623-7F47-A3F5-8B601D914F57}"/>
                    </a:ext>
                  </a:extLst>
                </p:cNvPr>
                <p:cNvSpPr txBox="1"/>
                <p:nvPr/>
              </p:nvSpPr>
              <p:spPr>
                <a:xfrm>
                  <a:off x="5707344" y="6415864"/>
                  <a:ext cx="12089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50"/>
                      </a:solidFill>
                    </a:rPr>
                    <a:t>Low OIS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31F5D4F-19F7-2744-8357-87301E209A13}"/>
                    </a:ext>
                  </a:extLst>
                </p:cNvPr>
                <p:cNvSpPr txBox="1"/>
                <p:nvPr/>
              </p:nvSpPr>
              <p:spPr>
                <a:xfrm>
                  <a:off x="9250825" y="6415864"/>
                  <a:ext cx="12666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0000"/>
                      </a:solidFill>
                    </a:rPr>
                    <a:t>High OIS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05034E-9A96-B941-89C9-8D6B8DE8A80A}"/>
                  </a:ext>
                </a:extLst>
              </p:cNvPr>
              <p:cNvSpPr txBox="1"/>
              <p:nvPr/>
            </p:nvSpPr>
            <p:spPr>
              <a:xfrm>
                <a:off x="1149755" y="6383637"/>
                <a:ext cx="2847986" cy="824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Predictive Accuracy</a:t>
                </a:r>
                <a:br>
                  <a:rPr lang="en-US" sz="2000" b="1" dirty="0">
                    <a:solidFill>
                      <a:srgbClr val="0070C0"/>
                    </a:solidFill>
                  </a:rPr>
                </a:br>
                <a:r>
                  <a:rPr lang="en-US" sz="2000" b="1" dirty="0">
                    <a:solidFill>
                      <a:srgbClr val="0070C0"/>
                    </a:solidFill>
                  </a:rPr>
                  <a:t>(Oracle Matrix)</a:t>
                </a:r>
              </a:p>
            </p:txBody>
          </p:sp>
        </p:grpSp>
        <p:pic>
          <p:nvPicPr>
            <p:cNvPr id="81" name="Graphic 80" descr="Palette with solid fill">
              <a:extLst>
                <a:ext uri="{FF2B5EF4-FFF2-40B4-BE49-F238E27FC236}">
                  <a16:creationId xmlns:a16="http://schemas.microsoft.com/office/drawing/2014/main" id="{D6EF446E-F7D0-7344-9920-365839EA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0023" y="4817108"/>
              <a:ext cx="435093" cy="398014"/>
            </a:xfrm>
            <a:prstGeom prst="rect">
              <a:avLst/>
            </a:prstGeom>
          </p:spPr>
        </p:pic>
        <p:pic>
          <p:nvPicPr>
            <p:cNvPr id="82" name="Graphic 81" descr="Basic Shapes with solid fill">
              <a:extLst>
                <a:ext uri="{FF2B5EF4-FFF2-40B4-BE49-F238E27FC236}">
                  <a16:creationId xmlns:a16="http://schemas.microsoft.com/office/drawing/2014/main" id="{044A18E1-B9D0-DB4B-B48D-882D85A8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8348" y="5272801"/>
              <a:ext cx="435093" cy="476707"/>
            </a:xfrm>
            <a:prstGeom prst="rect">
              <a:avLst/>
            </a:prstGeom>
          </p:spPr>
        </p:pic>
        <p:pic>
          <p:nvPicPr>
            <p:cNvPr id="83" name="Graphic 82" descr="Weights Uneven with solid fill">
              <a:extLst>
                <a:ext uri="{FF2B5EF4-FFF2-40B4-BE49-F238E27FC236}">
                  <a16:creationId xmlns:a16="http://schemas.microsoft.com/office/drawing/2014/main" id="{BFE70981-63BD-9A49-9B52-B5336671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4756" y="5819205"/>
              <a:ext cx="435094" cy="4350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75559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NIS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Niche Impurity Score (NIS) </a:t>
            </a:r>
            <a:r>
              <a:rPr lang="en-US" sz="2000" dirty="0">
                <a:latin typeface="Nunito" pitchFamily="2" charset="77"/>
              </a:rPr>
              <a:t>focuses on measuring impurities distributed across multiple concept representations.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21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NIS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whether sets of concept representations that are uncorrelated with a given ground truth concept can accurately predict that concept: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0ADBF01-D2CA-5B48-AFA9-7722CC602561}"/>
              </a:ext>
            </a:extLst>
          </p:cNvPr>
          <p:cNvGrpSpPr/>
          <p:nvPr/>
        </p:nvGrpSpPr>
        <p:grpSpPr>
          <a:xfrm>
            <a:off x="198038" y="3460699"/>
            <a:ext cx="9582569" cy="2801848"/>
            <a:chOff x="1182157" y="3949335"/>
            <a:chExt cx="10846797" cy="294879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BB1EC-EBEF-8B48-BCF0-644D9BC1211A}"/>
                </a:ext>
              </a:extLst>
            </p:cNvPr>
            <p:cNvSpPr/>
            <p:nvPr/>
          </p:nvSpPr>
          <p:spPr>
            <a:xfrm>
              <a:off x="2060570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99918" y="-40782"/>
                    <a:pt x="388819" y="50904"/>
                    <a:pt x="496247" y="0"/>
                  </a:cubicBezTo>
                  <a:cubicBezTo>
                    <a:pt x="547927" y="151319"/>
                    <a:pt x="471314" y="338124"/>
                    <a:pt x="496247" y="500928"/>
                  </a:cubicBezTo>
                  <a:cubicBezTo>
                    <a:pt x="275812" y="530136"/>
                    <a:pt x="124671" y="488778"/>
                    <a:pt x="0" y="500928"/>
                  </a:cubicBezTo>
                  <a:cubicBezTo>
                    <a:pt x="-43380" y="387095"/>
                    <a:pt x="58487" y="20801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25681" y="-46122"/>
                    <a:pt x="321799" y="2429"/>
                    <a:pt x="496247" y="0"/>
                  </a:cubicBezTo>
                  <a:cubicBezTo>
                    <a:pt x="514897" y="162788"/>
                    <a:pt x="456518" y="348143"/>
                    <a:pt x="496247" y="500928"/>
                  </a:cubicBezTo>
                  <a:cubicBezTo>
                    <a:pt x="371342" y="559747"/>
                    <a:pt x="128443" y="454570"/>
                    <a:pt x="0" y="500928"/>
                  </a:cubicBezTo>
                  <a:cubicBezTo>
                    <a:pt x="-51185" y="360968"/>
                    <a:pt x="11736" y="215837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B3993F-0A0C-2A4F-BB6A-5A68DFD31B76}"/>
                </a:ext>
              </a:extLst>
            </p:cNvPr>
            <p:cNvSpPr/>
            <p:nvPr/>
          </p:nvSpPr>
          <p:spPr>
            <a:xfrm>
              <a:off x="2556817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12964" y="-13906"/>
                    <a:pt x="259818" y="34519"/>
                    <a:pt x="496247" y="0"/>
                  </a:cubicBezTo>
                  <a:cubicBezTo>
                    <a:pt x="503392" y="185611"/>
                    <a:pt x="473532" y="288133"/>
                    <a:pt x="496247" y="500928"/>
                  </a:cubicBezTo>
                  <a:cubicBezTo>
                    <a:pt x="343443" y="554931"/>
                    <a:pt x="228492" y="467274"/>
                    <a:pt x="0" y="500928"/>
                  </a:cubicBezTo>
                  <a:cubicBezTo>
                    <a:pt x="-11531" y="382630"/>
                    <a:pt x="37512" y="200738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60583" y="-45946"/>
                    <a:pt x="302447" y="43587"/>
                    <a:pt x="496247" y="0"/>
                  </a:cubicBezTo>
                  <a:cubicBezTo>
                    <a:pt x="550781" y="241985"/>
                    <a:pt x="491630" y="306505"/>
                    <a:pt x="496247" y="500928"/>
                  </a:cubicBezTo>
                  <a:cubicBezTo>
                    <a:pt x="300549" y="526357"/>
                    <a:pt x="172938" y="490304"/>
                    <a:pt x="0" y="500928"/>
                  </a:cubicBezTo>
                  <a:cubicBezTo>
                    <a:pt x="-35637" y="330365"/>
                    <a:pt x="3739" y="12746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EF1EF27-1351-1647-B225-9BCBA0769A79}"/>
                </a:ext>
              </a:extLst>
            </p:cNvPr>
            <p:cNvSpPr/>
            <p:nvPr/>
          </p:nvSpPr>
          <p:spPr>
            <a:xfrm>
              <a:off x="3053063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60137" y="-56783"/>
                    <a:pt x="336156" y="39409"/>
                    <a:pt x="496247" y="0"/>
                  </a:cubicBezTo>
                  <a:cubicBezTo>
                    <a:pt x="542896" y="165069"/>
                    <a:pt x="462073" y="393178"/>
                    <a:pt x="496247" y="500928"/>
                  </a:cubicBezTo>
                  <a:cubicBezTo>
                    <a:pt x="354228" y="547151"/>
                    <a:pt x="190729" y="483174"/>
                    <a:pt x="0" y="500928"/>
                  </a:cubicBezTo>
                  <a:cubicBezTo>
                    <a:pt x="-3873" y="368209"/>
                    <a:pt x="8401" y="208794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2540" y="-11048"/>
                    <a:pt x="363669" y="11496"/>
                    <a:pt x="496247" y="0"/>
                  </a:cubicBezTo>
                  <a:cubicBezTo>
                    <a:pt x="541635" y="177364"/>
                    <a:pt x="489326" y="356642"/>
                    <a:pt x="496247" y="500928"/>
                  </a:cubicBezTo>
                  <a:cubicBezTo>
                    <a:pt x="339342" y="542620"/>
                    <a:pt x="142182" y="500809"/>
                    <a:pt x="0" y="500928"/>
                  </a:cubicBezTo>
                  <a:cubicBezTo>
                    <a:pt x="-52327" y="271226"/>
                    <a:pt x="43281" y="21245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778252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769B28-E7EC-E340-ACAD-2EF330B8A9C4}"/>
                </a:ext>
              </a:extLst>
            </p:cNvPr>
            <p:cNvSpPr/>
            <p:nvPr/>
          </p:nvSpPr>
          <p:spPr>
            <a:xfrm>
              <a:off x="2060570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2610" y="-27372"/>
                    <a:pt x="324389" y="12382"/>
                    <a:pt x="496247" y="0"/>
                  </a:cubicBezTo>
                  <a:cubicBezTo>
                    <a:pt x="505099" y="185688"/>
                    <a:pt x="462322" y="296773"/>
                    <a:pt x="496247" y="500928"/>
                  </a:cubicBezTo>
                  <a:cubicBezTo>
                    <a:pt x="396428" y="514832"/>
                    <a:pt x="170931" y="466113"/>
                    <a:pt x="0" y="500928"/>
                  </a:cubicBezTo>
                  <a:cubicBezTo>
                    <a:pt x="-42812" y="325019"/>
                    <a:pt x="5853" y="209159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230136" y="-23733"/>
                    <a:pt x="322533" y="44130"/>
                    <a:pt x="496247" y="0"/>
                  </a:cubicBezTo>
                  <a:cubicBezTo>
                    <a:pt x="551530" y="231148"/>
                    <a:pt x="490100" y="310931"/>
                    <a:pt x="496247" y="500928"/>
                  </a:cubicBezTo>
                  <a:cubicBezTo>
                    <a:pt x="377136" y="530347"/>
                    <a:pt x="174771" y="498146"/>
                    <a:pt x="0" y="500928"/>
                  </a:cubicBezTo>
                  <a:cubicBezTo>
                    <a:pt x="-58012" y="278708"/>
                    <a:pt x="8029" y="244118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990979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61702-123B-034B-A094-92C9CE686C18}"/>
                </a:ext>
              </a:extLst>
            </p:cNvPr>
            <p:cNvSpPr/>
            <p:nvPr/>
          </p:nvSpPr>
          <p:spPr>
            <a:xfrm>
              <a:off x="2556817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04836" y="-6198"/>
                    <a:pt x="299415" y="13280"/>
                    <a:pt x="496247" y="0"/>
                  </a:cubicBezTo>
                  <a:cubicBezTo>
                    <a:pt x="555038" y="157022"/>
                    <a:pt x="462096" y="273747"/>
                    <a:pt x="496247" y="500928"/>
                  </a:cubicBezTo>
                  <a:cubicBezTo>
                    <a:pt x="363426" y="510026"/>
                    <a:pt x="221461" y="487418"/>
                    <a:pt x="0" y="500928"/>
                  </a:cubicBezTo>
                  <a:cubicBezTo>
                    <a:pt x="-31465" y="324126"/>
                    <a:pt x="37464" y="14265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1825" y="-6099"/>
                    <a:pt x="262776" y="24481"/>
                    <a:pt x="496247" y="0"/>
                  </a:cubicBezTo>
                  <a:cubicBezTo>
                    <a:pt x="518401" y="136536"/>
                    <a:pt x="439154" y="294351"/>
                    <a:pt x="496247" y="500928"/>
                  </a:cubicBezTo>
                  <a:cubicBezTo>
                    <a:pt x="283023" y="533006"/>
                    <a:pt x="120129" y="481356"/>
                    <a:pt x="0" y="500928"/>
                  </a:cubicBezTo>
                  <a:cubicBezTo>
                    <a:pt x="-55457" y="333960"/>
                    <a:pt x="51005" y="245492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585816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12BBF7-6F9E-BA49-862F-671AAF323F08}"/>
                </a:ext>
              </a:extLst>
            </p:cNvPr>
            <p:cNvSpPr/>
            <p:nvPr/>
          </p:nvSpPr>
          <p:spPr>
            <a:xfrm>
              <a:off x="3053063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75432" y="-34548"/>
                    <a:pt x="249296" y="46748"/>
                    <a:pt x="496247" y="0"/>
                  </a:cubicBezTo>
                  <a:cubicBezTo>
                    <a:pt x="514945" y="200710"/>
                    <a:pt x="477431" y="254974"/>
                    <a:pt x="496247" y="500928"/>
                  </a:cubicBezTo>
                  <a:cubicBezTo>
                    <a:pt x="365286" y="529643"/>
                    <a:pt x="104646" y="473311"/>
                    <a:pt x="0" y="500928"/>
                  </a:cubicBezTo>
                  <a:cubicBezTo>
                    <a:pt x="-17119" y="282376"/>
                    <a:pt x="37252" y="166395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03679" y="-37668"/>
                    <a:pt x="388195" y="34392"/>
                    <a:pt x="496247" y="0"/>
                  </a:cubicBezTo>
                  <a:cubicBezTo>
                    <a:pt x="547317" y="109150"/>
                    <a:pt x="471762" y="377253"/>
                    <a:pt x="496247" y="500928"/>
                  </a:cubicBezTo>
                  <a:cubicBezTo>
                    <a:pt x="305768" y="542477"/>
                    <a:pt x="107418" y="487447"/>
                    <a:pt x="0" y="500928"/>
                  </a:cubicBezTo>
                  <a:cubicBezTo>
                    <a:pt x="-54080" y="300159"/>
                    <a:pt x="31214" y="22009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15174516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7953D1-D221-AA45-9A00-EFF900842734}"/>
                </a:ext>
              </a:extLst>
            </p:cNvPr>
            <p:cNvSpPr/>
            <p:nvPr/>
          </p:nvSpPr>
          <p:spPr>
            <a:xfrm>
              <a:off x="2060570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09175" y="-9747"/>
                    <a:pt x="331021" y="9144"/>
                    <a:pt x="496247" y="0"/>
                  </a:cubicBezTo>
                  <a:cubicBezTo>
                    <a:pt x="554539" y="158190"/>
                    <a:pt x="487907" y="300109"/>
                    <a:pt x="496247" y="500928"/>
                  </a:cubicBezTo>
                  <a:cubicBezTo>
                    <a:pt x="320351" y="559638"/>
                    <a:pt x="209909" y="494211"/>
                    <a:pt x="0" y="500928"/>
                  </a:cubicBezTo>
                  <a:cubicBezTo>
                    <a:pt x="-40515" y="275416"/>
                    <a:pt x="53564" y="107528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62832" y="-37216"/>
                    <a:pt x="368833" y="53708"/>
                    <a:pt x="496247" y="0"/>
                  </a:cubicBezTo>
                  <a:cubicBezTo>
                    <a:pt x="501321" y="229842"/>
                    <a:pt x="480199" y="326425"/>
                    <a:pt x="496247" y="500928"/>
                  </a:cubicBezTo>
                  <a:cubicBezTo>
                    <a:pt x="394669" y="548522"/>
                    <a:pt x="161259" y="493631"/>
                    <a:pt x="0" y="500928"/>
                  </a:cubicBezTo>
                  <a:cubicBezTo>
                    <a:pt x="-401" y="361830"/>
                    <a:pt x="30319" y="196136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3944353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0753C6-4007-5B41-8F72-A9008818C927}"/>
                </a:ext>
              </a:extLst>
            </p:cNvPr>
            <p:cNvSpPr/>
            <p:nvPr/>
          </p:nvSpPr>
          <p:spPr>
            <a:xfrm>
              <a:off x="2556817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92487" y="-25322"/>
                    <a:pt x="348216" y="40976"/>
                    <a:pt x="496247" y="0"/>
                  </a:cubicBezTo>
                  <a:cubicBezTo>
                    <a:pt x="523384" y="141728"/>
                    <a:pt x="474339" y="354933"/>
                    <a:pt x="496247" y="500928"/>
                  </a:cubicBezTo>
                  <a:cubicBezTo>
                    <a:pt x="303215" y="538145"/>
                    <a:pt x="115958" y="494751"/>
                    <a:pt x="0" y="500928"/>
                  </a:cubicBezTo>
                  <a:cubicBezTo>
                    <a:pt x="-26447" y="400247"/>
                    <a:pt x="12881" y="249756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213202" y="-29685"/>
                    <a:pt x="380500" y="1169"/>
                    <a:pt x="496247" y="0"/>
                  </a:cubicBezTo>
                  <a:cubicBezTo>
                    <a:pt x="514731" y="189220"/>
                    <a:pt x="452219" y="270456"/>
                    <a:pt x="496247" y="500928"/>
                  </a:cubicBezTo>
                  <a:cubicBezTo>
                    <a:pt x="267264" y="536185"/>
                    <a:pt x="243011" y="494543"/>
                    <a:pt x="0" y="500928"/>
                  </a:cubicBezTo>
                  <a:cubicBezTo>
                    <a:pt x="-44341" y="268330"/>
                    <a:pt x="20034" y="10583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79862138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92260E4-2F34-2441-AE85-70B453983CF3}"/>
                </a:ext>
              </a:extLst>
            </p:cNvPr>
            <p:cNvSpPr/>
            <p:nvPr/>
          </p:nvSpPr>
          <p:spPr>
            <a:xfrm>
              <a:off x="3053063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6680" y="-27162"/>
                    <a:pt x="331890" y="5430"/>
                    <a:pt x="496247" y="0"/>
                  </a:cubicBezTo>
                  <a:cubicBezTo>
                    <a:pt x="498421" y="158440"/>
                    <a:pt x="483027" y="380217"/>
                    <a:pt x="496247" y="500928"/>
                  </a:cubicBezTo>
                  <a:cubicBezTo>
                    <a:pt x="300193" y="533858"/>
                    <a:pt x="222819" y="442919"/>
                    <a:pt x="0" y="500928"/>
                  </a:cubicBezTo>
                  <a:cubicBezTo>
                    <a:pt x="-14719" y="298610"/>
                    <a:pt x="15004" y="22853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35104" y="-9496"/>
                    <a:pt x="381337" y="11121"/>
                    <a:pt x="496247" y="0"/>
                  </a:cubicBezTo>
                  <a:cubicBezTo>
                    <a:pt x="524517" y="175785"/>
                    <a:pt x="438433" y="322804"/>
                    <a:pt x="496247" y="500928"/>
                  </a:cubicBezTo>
                  <a:cubicBezTo>
                    <a:pt x="258930" y="516396"/>
                    <a:pt x="206749" y="466160"/>
                    <a:pt x="0" y="500928"/>
                  </a:cubicBezTo>
                  <a:cubicBezTo>
                    <a:pt x="-40266" y="364967"/>
                    <a:pt x="44200" y="18105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1339541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Graphic 42" descr="Palette with solid fill">
              <a:extLst>
                <a:ext uri="{FF2B5EF4-FFF2-40B4-BE49-F238E27FC236}">
                  <a16:creationId xmlns:a16="http://schemas.microsoft.com/office/drawing/2014/main" id="{AF924929-01D0-DF4A-B879-CC5CE9DA9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60570" y="4279956"/>
              <a:ext cx="435093" cy="398014"/>
            </a:xfrm>
            <a:prstGeom prst="rect">
              <a:avLst/>
            </a:prstGeom>
          </p:spPr>
        </p:pic>
        <p:pic>
          <p:nvPicPr>
            <p:cNvPr id="44" name="Graphic 43" descr="Weights Uneven with solid fill">
              <a:extLst>
                <a:ext uri="{FF2B5EF4-FFF2-40B4-BE49-F238E27FC236}">
                  <a16:creationId xmlns:a16="http://schemas.microsoft.com/office/drawing/2014/main" id="{BD19A88F-EF83-4247-A046-C2EABB612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114216" y="4279956"/>
              <a:ext cx="435094" cy="435094"/>
            </a:xfrm>
            <a:prstGeom prst="rect">
              <a:avLst/>
            </a:prstGeom>
          </p:spPr>
        </p:pic>
        <p:pic>
          <p:nvPicPr>
            <p:cNvPr id="45" name="Graphic 44" descr="Basic Shapes with solid fill">
              <a:extLst>
                <a:ext uri="{FF2B5EF4-FFF2-40B4-BE49-F238E27FC236}">
                  <a16:creationId xmlns:a16="http://schemas.microsoft.com/office/drawing/2014/main" id="{EE6071B8-C8F9-384B-B030-9D7F9486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26239" y="4263558"/>
              <a:ext cx="435093" cy="476707"/>
            </a:xfrm>
            <a:prstGeom prst="rect">
              <a:avLst/>
            </a:prstGeom>
          </p:spPr>
        </p:pic>
        <p:pic>
          <p:nvPicPr>
            <p:cNvPr id="46" name="Graphic 45" descr="Palette with solid fill">
              <a:extLst>
                <a:ext uri="{FF2B5EF4-FFF2-40B4-BE49-F238E27FC236}">
                  <a16:creationId xmlns:a16="http://schemas.microsoft.com/office/drawing/2014/main" id="{1025134A-DC57-5E41-99E4-966A20C7E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564324" y="4791722"/>
              <a:ext cx="435093" cy="398014"/>
            </a:xfrm>
            <a:prstGeom prst="rect">
              <a:avLst/>
            </a:prstGeom>
          </p:spPr>
        </p:pic>
        <p:pic>
          <p:nvPicPr>
            <p:cNvPr id="47" name="Graphic 46" descr="Weights Uneven with solid fill">
              <a:extLst>
                <a:ext uri="{FF2B5EF4-FFF2-40B4-BE49-F238E27FC236}">
                  <a16:creationId xmlns:a16="http://schemas.microsoft.com/office/drawing/2014/main" id="{CD844A9A-0E2A-374E-91AF-8AB5E2DBF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564323" y="5818695"/>
              <a:ext cx="435094" cy="435094"/>
            </a:xfrm>
            <a:prstGeom prst="rect">
              <a:avLst/>
            </a:prstGeom>
          </p:spPr>
        </p:pic>
        <p:pic>
          <p:nvPicPr>
            <p:cNvPr id="48" name="Graphic 47" descr="Basic Shapes with solid fill">
              <a:extLst>
                <a:ext uri="{FF2B5EF4-FFF2-40B4-BE49-F238E27FC236}">
                  <a16:creationId xmlns:a16="http://schemas.microsoft.com/office/drawing/2014/main" id="{724BA3AE-D68A-F84B-A346-BD0AE8D1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64323" y="5265862"/>
              <a:ext cx="435093" cy="4767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B382C6-F74D-B640-A4F6-998E483CAD15}"/>
                </a:ext>
              </a:extLst>
            </p:cNvPr>
            <p:cNvSpPr txBox="1"/>
            <p:nvPr/>
          </p:nvSpPr>
          <p:spPr>
            <a:xfrm>
              <a:off x="1595314" y="3949335"/>
              <a:ext cx="2419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Nunito" pitchFamily="2" charset="77"/>
                </a:rPr>
                <a:t>Ground Truth Concepts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1CC2E-3D6B-0245-A75A-6211F3DBCD9F}"/>
                </a:ext>
              </a:extLst>
            </p:cNvPr>
            <p:cNvSpPr txBox="1"/>
            <p:nvPr/>
          </p:nvSpPr>
          <p:spPr>
            <a:xfrm rot="16200000">
              <a:off x="479240" y="5334938"/>
              <a:ext cx="17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Nunito" pitchFamily="2" charset="77"/>
                </a:rPr>
                <a:t>Learnt Concepts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F52691-155D-5A4A-B8DB-C889CA68FEBC}"/>
                </a:ext>
              </a:extLst>
            </p:cNvPr>
            <p:cNvSpPr txBox="1"/>
            <p:nvPr/>
          </p:nvSpPr>
          <p:spPr>
            <a:xfrm>
              <a:off x="1316188" y="6449014"/>
              <a:ext cx="2767456" cy="323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70C0"/>
                  </a:solidFill>
                  <a:latin typeface="Nunito" pitchFamily="2" charset="77"/>
                </a:rPr>
                <a:t>Pearson Correlation Matrix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B4A886-2748-A245-AD82-AFFC9FD3D4A0}"/>
                </a:ext>
              </a:extLst>
            </p:cNvPr>
            <p:cNvSpPr/>
            <p:nvPr/>
          </p:nvSpPr>
          <p:spPr>
            <a:xfrm>
              <a:off x="2985828" y="4260995"/>
              <a:ext cx="610400" cy="2115414"/>
            </a:xfrm>
            <a:custGeom>
              <a:avLst/>
              <a:gdLst>
                <a:gd name="connsiteX0" fmla="*/ 0 w 610400"/>
                <a:gd name="connsiteY0" fmla="*/ 0 h 2115414"/>
                <a:gd name="connsiteX1" fmla="*/ 610400 w 610400"/>
                <a:gd name="connsiteY1" fmla="*/ 0 h 2115414"/>
                <a:gd name="connsiteX2" fmla="*/ 610400 w 610400"/>
                <a:gd name="connsiteY2" fmla="*/ 571162 h 2115414"/>
                <a:gd name="connsiteX3" fmla="*/ 610400 w 610400"/>
                <a:gd name="connsiteY3" fmla="*/ 1036553 h 2115414"/>
                <a:gd name="connsiteX4" fmla="*/ 610400 w 610400"/>
                <a:gd name="connsiteY4" fmla="*/ 1523098 h 2115414"/>
                <a:gd name="connsiteX5" fmla="*/ 610400 w 610400"/>
                <a:gd name="connsiteY5" fmla="*/ 2115414 h 2115414"/>
                <a:gd name="connsiteX6" fmla="*/ 0 w 610400"/>
                <a:gd name="connsiteY6" fmla="*/ 2115414 h 2115414"/>
                <a:gd name="connsiteX7" fmla="*/ 0 w 610400"/>
                <a:gd name="connsiteY7" fmla="*/ 1650023 h 2115414"/>
                <a:gd name="connsiteX8" fmla="*/ 0 w 610400"/>
                <a:gd name="connsiteY8" fmla="*/ 1121169 h 2115414"/>
                <a:gd name="connsiteX9" fmla="*/ 0 w 610400"/>
                <a:gd name="connsiteY9" fmla="*/ 592316 h 2115414"/>
                <a:gd name="connsiteX10" fmla="*/ 0 w 610400"/>
                <a:gd name="connsiteY10" fmla="*/ 0 h 211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400" h="2115414" extrusionOk="0">
                  <a:moveTo>
                    <a:pt x="0" y="0"/>
                  </a:moveTo>
                  <a:cubicBezTo>
                    <a:pt x="274825" y="2549"/>
                    <a:pt x="388806" y="-11825"/>
                    <a:pt x="610400" y="0"/>
                  </a:cubicBezTo>
                  <a:cubicBezTo>
                    <a:pt x="634002" y="264789"/>
                    <a:pt x="616672" y="448740"/>
                    <a:pt x="610400" y="571162"/>
                  </a:cubicBezTo>
                  <a:cubicBezTo>
                    <a:pt x="604128" y="693584"/>
                    <a:pt x="604592" y="830424"/>
                    <a:pt x="610400" y="1036553"/>
                  </a:cubicBezTo>
                  <a:cubicBezTo>
                    <a:pt x="616208" y="1242682"/>
                    <a:pt x="603514" y="1339098"/>
                    <a:pt x="610400" y="1523098"/>
                  </a:cubicBezTo>
                  <a:cubicBezTo>
                    <a:pt x="617286" y="1707098"/>
                    <a:pt x="590257" y="1965370"/>
                    <a:pt x="610400" y="2115414"/>
                  </a:cubicBezTo>
                  <a:cubicBezTo>
                    <a:pt x="352131" y="2141971"/>
                    <a:pt x="125386" y="2109057"/>
                    <a:pt x="0" y="2115414"/>
                  </a:cubicBezTo>
                  <a:cubicBezTo>
                    <a:pt x="-18459" y="2009475"/>
                    <a:pt x="-13984" y="1751916"/>
                    <a:pt x="0" y="1650023"/>
                  </a:cubicBezTo>
                  <a:cubicBezTo>
                    <a:pt x="13984" y="1548130"/>
                    <a:pt x="23835" y="1232458"/>
                    <a:pt x="0" y="1121169"/>
                  </a:cubicBezTo>
                  <a:cubicBezTo>
                    <a:pt x="-23835" y="1009880"/>
                    <a:pt x="-16418" y="758490"/>
                    <a:pt x="0" y="592316"/>
                  </a:cubicBezTo>
                  <a:cubicBezTo>
                    <a:pt x="16418" y="426142"/>
                    <a:pt x="24632" y="25723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447080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D3D882-BD7F-984E-B555-F58F9804C40F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3596228" y="5318702"/>
              <a:ext cx="1011033" cy="423419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20218D-8C20-014E-8356-2F7E8F7A8711}"/>
                </a:ext>
              </a:extLst>
            </p:cNvPr>
            <p:cNvSpPr/>
            <p:nvPr/>
          </p:nvSpPr>
          <p:spPr>
            <a:xfrm>
              <a:off x="5156281" y="4990729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60137" y="-56783"/>
                    <a:pt x="336156" y="39409"/>
                    <a:pt x="496247" y="0"/>
                  </a:cubicBezTo>
                  <a:cubicBezTo>
                    <a:pt x="542896" y="165069"/>
                    <a:pt x="462073" y="393178"/>
                    <a:pt x="496247" y="500928"/>
                  </a:cubicBezTo>
                  <a:cubicBezTo>
                    <a:pt x="354228" y="547151"/>
                    <a:pt x="190729" y="483174"/>
                    <a:pt x="0" y="500928"/>
                  </a:cubicBezTo>
                  <a:cubicBezTo>
                    <a:pt x="-3873" y="368209"/>
                    <a:pt x="8401" y="208794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2540" y="-11048"/>
                    <a:pt x="363669" y="11496"/>
                    <a:pt x="496247" y="0"/>
                  </a:cubicBezTo>
                  <a:cubicBezTo>
                    <a:pt x="541635" y="177364"/>
                    <a:pt x="489326" y="356642"/>
                    <a:pt x="496247" y="500928"/>
                  </a:cubicBezTo>
                  <a:cubicBezTo>
                    <a:pt x="339342" y="542620"/>
                    <a:pt x="142182" y="500809"/>
                    <a:pt x="0" y="500928"/>
                  </a:cubicBezTo>
                  <a:cubicBezTo>
                    <a:pt x="-52327" y="271226"/>
                    <a:pt x="43281" y="21245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778252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DCE925-A91D-6042-92F4-FA475F27192E}"/>
                </a:ext>
              </a:extLst>
            </p:cNvPr>
            <p:cNvSpPr/>
            <p:nvPr/>
          </p:nvSpPr>
          <p:spPr>
            <a:xfrm>
              <a:off x="5156281" y="5491657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75432" y="-34548"/>
                    <a:pt x="249296" y="46748"/>
                    <a:pt x="496247" y="0"/>
                  </a:cubicBezTo>
                  <a:cubicBezTo>
                    <a:pt x="514945" y="200710"/>
                    <a:pt x="477431" y="254974"/>
                    <a:pt x="496247" y="500928"/>
                  </a:cubicBezTo>
                  <a:cubicBezTo>
                    <a:pt x="365286" y="529643"/>
                    <a:pt x="104646" y="473311"/>
                    <a:pt x="0" y="500928"/>
                  </a:cubicBezTo>
                  <a:cubicBezTo>
                    <a:pt x="-17119" y="282376"/>
                    <a:pt x="37252" y="166395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03679" y="-37668"/>
                    <a:pt x="388195" y="34392"/>
                    <a:pt x="496247" y="0"/>
                  </a:cubicBezTo>
                  <a:cubicBezTo>
                    <a:pt x="547317" y="109150"/>
                    <a:pt x="471762" y="377253"/>
                    <a:pt x="496247" y="500928"/>
                  </a:cubicBezTo>
                  <a:cubicBezTo>
                    <a:pt x="305768" y="542477"/>
                    <a:pt x="107418" y="487447"/>
                    <a:pt x="0" y="500928"/>
                  </a:cubicBezTo>
                  <a:cubicBezTo>
                    <a:pt x="-54080" y="300159"/>
                    <a:pt x="31214" y="22009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15174516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2145F81-4DA5-5548-B88A-81F5B8F036AA}"/>
                </a:ext>
              </a:extLst>
            </p:cNvPr>
            <p:cNvSpPr/>
            <p:nvPr/>
          </p:nvSpPr>
          <p:spPr>
            <a:xfrm>
              <a:off x="5156281" y="599258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6680" y="-27162"/>
                    <a:pt x="331890" y="5430"/>
                    <a:pt x="496247" y="0"/>
                  </a:cubicBezTo>
                  <a:cubicBezTo>
                    <a:pt x="498421" y="158440"/>
                    <a:pt x="483027" y="380217"/>
                    <a:pt x="496247" y="500928"/>
                  </a:cubicBezTo>
                  <a:cubicBezTo>
                    <a:pt x="300193" y="533858"/>
                    <a:pt x="222819" y="442919"/>
                    <a:pt x="0" y="500928"/>
                  </a:cubicBezTo>
                  <a:cubicBezTo>
                    <a:pt x="-14719" y="298610"/>
                    <a:pt x="15004" y="22853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35104" y="-9496"/>
                    <a:pt x="381337" y="11121"/>
                    <a:pt x="496247" y="0"/>
                  </a:cubicBezTo>
                  <a:cubicBezTo>
                    <a:pt x="524517" y="175785"/>
                    <a:pt x="438433" y="322804"/>
                    <a:pt x="496247" y="500928"/>
                  </a:cubicBezTo>
                  <a:cubicBezTo>
                    <a:pt x="258930" y="516396"/>
                    <a:pt x="206749" y="466160"/>
                    <a:pt x="0" y="500928"/>
                  </a:cubicBezTo>
                  <a:cubicBezTo>
                    <a:pt x="-40266" y="364967"/>
                    <a:pt x="44200" y="18105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1339541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" name="Graphic 102" descr="Weights Uneven with solid fill">
              <a:extLst>
                <a:ext uri="{FF2B5EF4-FFF2-40B4-BE49-F238E27FC236}">
                  <a16:creationId xmlns:a16="http://schemas.microsoft.com/office/drawing/2014/main" id="{E06B9132-4110-864A-8D60-2A31AA5F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217434" y="4530420"/>
              <a:ext cx="435094" cy="435094"/>
            </a:xfrm>
            <a:prstGeom prst="rect">
              <a:avLst/>
            </a:prstGeom>
          </p:spPr>
        </p:pic>
        <p:pic>
          <p:nvPicPr>
            <p:cNvPr id="104" name="Graphic 103" descr="Palette with solid fill">
              <a:extLst>
                <a:ext uri="{FF2B5EF4-FFF2-40B4-BE49-F238E27FC236}">
                  <a16:creationId xmlns:a16="http://schemas.microsoft.com/office/drawing/2014/main" id="{DE0ECF77-2B52-0945-9E3B-99758F0FF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664225" y="4944850"/>
              <a:ext cx="435093" cy="398014"/>
            </a:xfrm>
            <a:prstGeom prst="rect">
              <a:avLst/>
            </a:prstGeom>
          </p:spPr>
        </p:pic>
        <p:pic>
          <p:nvPicPr>
            <p:cNvPr id="105" name="Graphic 104" descr="Weights Uneven with solid fill">
              <a:extLst>
                <a:ext uri="{FF2B5EF4-FFF2-40B4-BE49-F238E27FC236}">
                  <a16:creationId xmlns:a16="http://schemas.microsoft.com/office/drawing/2014/main" id="{2CE54C5B-DE5E-244D-B547-27983F0F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664224" y="5971823"/>
              <a:ext cx="435094" cy="435094"/>
            </a:xfrm>
            <a:prstGeom prst="rect">
              <a:avLst/>
            </a:prstGeom>
          </p:spPr>
        </p:pic>
        <p:pic>
          <p:nvPicPr>
            <p:cNvPr id="106" name="Graphic 105" descr="Basic Shapes with solid fill">
              <a:extLst>
                <a:ext uri="{FF2B5EF4-FFF2-40B4-BE49-F238E27FC236}">
                  <a16:creationId xmlns:a16="http://schemas.microsoft.com/office/drawing/2014/main" id="{A31F2C6C-B1EF-1542-86CA-CDFA7B2D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64224" y="5418990"/>
              <a:ext cx="435093" cy="47670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97632BE-BB3F-1648-AC51-FCF305010198}"/>
                </a:ext>
              </a:extLst>
            </p:cNvPr>
            <p:cNvSpPr/>
            <p:nvPr/>
          </p:nvSpPr>
          <p:spPr>
            <a:xfrm>
              <a:off x="5061346" y="4944850"/>
              <a:ext cx="638984" cy="1118801"/>
            </a:xfrm>
            <a:custGeom>
              <a:avLst/>
              <a:gdLst>
                <a:gd name="connsiteX0" fmla="*/ 0 w 638984"/>
                <a:gd name="connsiteY0" fmla="*/ 0 h 1118801"/>
                <a:gd name="connsiteX1" fmla="*/ 638984 w 638984"/>
                <a:gd name="connsiteY1" fmla="*/ 0 h 1118801"/>
                <a:gd name="connsiteX2" fmla="*/ 638984 w 638984"/>
                <a:gd name="connsiteY2" fmla="*/ 581777 h 1118801"/>
                <a:gd name="connsiteX3" fmla="*/ 638984 w 638984"/>
                <a:gd name="connsiteY3" fmla="*/ 1118801 h 1118801"/>
                <a:gd name="connsiteX4" fmla="*/ 0 w 638984"/>
                <a:gd name="connsiteY4" fmla="*/ 1118801 h 1118801"/>
                <a:gd name="connsiteX5" fmla="*/ 0 w 638984"/>
                <a:gd name="connsiteY5" fmla="*/ 570589 h 1118801"/>
                <a:gd name="connsiteX6" fmla="*/ 0 w 638984"/>
                <a:gd name="connsiteY6" fmla="*/ 0 h 111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984" h="1118801" extrusionOk="0">
                  <a:moveTo>
                    <a:pt x="0" y="0"/>
                  </a:moveTo>
                  <a:cubicBezTo>
                    <a:pt x="238563" y="3848"/>
                    <a:pt x="334536" y="-24230"/>
                    <a:pt x="638984" y="0"/>
                  </a:cubicBezTo>
                  <a:cubicBezTo>
                    <a:pt x="611144" y="145405"/>
                    <a:pt x="666743" y="384237"/>
                    <a:pt x="638984" y="581777"/>
                  </a:cubicBezTo>
                  <a:cubicBezTo>
                    <a:pt x="611225" y="779317"/>
                    <a:pt x="643150" y="935523"/>
                    <a:pt x="638984" y="1118801"/>
                  </a:cubicBezTo>
                  <a:cubicBezTo>
                    <a:pt x="330628" y="1135925"/>
                    <a:pt x="261575" y="1116052"/>
                    <a:pt x="0" y="1118801"/>
                  </a:cubicBezTo>
                  <a:cubicBezTo>
                    <a:pt x="-9322" y="895823"/>
                    <a:pt x="8042" y="766828"/>
                    <a:pt x="0" y="570589"/>
                  </a:cubicBezTo>
                  <a:cubicBezTo>
                    <a:pt x="-8042" y="374350"/>
                    <a:pt x="10867" y="27580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447080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9140E5C1-A85E-1149-84B0-B2BC15D78D29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 flipV="1">
              <a:off x="5700330" y="5503517"/>
              <a:ext cx="447248" cy="734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06E065A-3308-3D49-ADF9-38F1F39A35AC}"/>
                </a:ext>
              </a:extLst>
            </p:cNvPr>
            <p:cNvGrpSpPr/>
            <p:nvPr/>
          </p:nvGrpSpPr>
          <p:grpSpPr>
            <a:xfrm>
              <a:off x="6147578" y="5186373"/>
              <a:ext cx="3360836" cy="634288"/>
              <a:chOff x="6770594" y="4166808"/>
              <a:chExt cx="3360836" cy="634288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DB04B8B-A98E-1946-920D-3095F2EE7A77}"/>
                  </a:ext>
                </a:extLst>
              </p:cNvPr>
              <p:cNvSpPr/>
              <p:nvPr/>
            </p:nvSpPr>
            <p:spPr>
              <a:xfrm>
                <a:off x="6770594" y="4166808"/>
                <a:ext cx="3360836" cy="634288"/>
              </a:xfrm>
              <a:custGeom>
                <a:avLst/>
                <a:gdLst>
                  <a:gd name="connsiteX0" fmla="*/ 0 w 3360836"/>
                  <a:gd name="connsiteY0" fmla="*/ 0 h 634288"/>
                  <a:gd name="connsiteX1" fmla="*/ 705776 w 3360836"/>
                  <a:gd name="connsiteY1" fmla="*/ 0 h 634288"/>
                  <a:gd name="connsiteX2" fmla="*/ 1445159 w 3360836"/>
                  <a:gd name="connsiteY2" fmla="*/ 0 h 634288"/>
                  <a:gd name="connsiteX3" fmla="*/ 2050110 w 3360836"/>
                  <a:gd name="connsiteY3" fmla="*/ 0 h 634288"/>
                  <a:gd name="connsiteX4" fmla="*/ 2688669 w 3360836"/>
                  <a:gd name="connsiteY4" fmla="*/ 0 h 634288"/>
                  <a:gd name="connsiteX5" fmla="*/ 3360836 w 3360836"/>
                  <a:gd name="connsiteY5" fmla="*/ 0 h 634288"/>
                  <a:gd name="connsiteX6" fmla="*/ 3360836 w 3360836"/>
                  <a:gd name="connsiteY6" fmla="*/ 634288 h 634288"/>
                  <a:gd name="connsiteX7" fmla="*/ 2722277 w 3360836"/>
                  <a:gd name="connsiteY7" fmla="*/ 634288 h 634288"/>
                  <a:gd name="connsiteX8" fmla="*/ 2083718 w 3360836"/>
                  <a:gd name="connsiteY8" fmla="*/ 634288 h 634288"/>
                  <a:gd name="connsiteX9" fmla="*/ 1344334 w 3360836"/>
                  <a:gd name="connsiteY9" fmla="*/ 634288 h 634288"/>
                  <a:gd name="connsiteX10" fmla="*/ 672167 w 3360836"/>
                  <a:gd name="connsiteY10" fmla="*/ 634288 h 634288"/>
                  <a:gd name="connsiteX11" fmla="*/ 0 w 3360836"/>
                  <a:gd name="connsiteY11" fmla="*/ 634288 h 634288"/>
                  <a:gd name="connsiteX12" fmla="*/ 0 w 3360836"/>
                  <a:gd name="connsiteY12" fmla="*/ 0 h 63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0836" h="634288" extrusionOk="0">
                    <a:moveTo>
                      <a:pt x="0" y="0"/>
                    </a:moveTo>
                    <a:cubicBezTo>
                      <a:pt x="205969" y="28817"/>
                      <a:pt x="441565" y="-16461"/>
                      <a:pt x="705776" y="0"/>
                    </a:cubicBezTo>
                    <a:cubicBezTo>
                      <a:pt x="969987" y="16461"/>
                      <a:pt x="1115612" y="21986"/>
                      <a:pt x="1445159" y="0"/>
                    </a:cubicBezTo>
                    <a:cubicBezTo>
                      <a:pt x="1774706" y="-21986"/>
                      <a:pt x="1760679" y="-19167"/>
                      <a:pt x="2050110" y="0"/>
                    </a:cubicBezTo>
                    <a:cubicBezTo>
                      <a:pt x="2339541" y="19167"/>
                      <a:pt x="2384307" y="19661"/>
                      <a:pt x="2688669" y="0"/>
                    </a:cubicBezTo>
                    <a:cubicBezTo>
                      <a:pt x="2993031" y="-19661"/>
                      <a:pt x="3209547" y="19613"/>
                      <a:pt x="3360836" y="0"/>
                    </a:cubicBezTo>
                    <a:cubicBezTo>
                      <a:pt x="3362426" y="273996"/>
                      <a:pt x="3389703" y="353546"/>
                      <a:pt x="3360836" y="634288"/>
                    </a:cubicBezTo>
                    <a:cubicBezTo>
                      <a:pt x="3057211" y="621236"/>
                      <a:pt x="3019018" y="621260"/>
                      <a:pt x="2722277" y="634288"/>
                    </a:cubicBezTo>
                    <a:cubicBezTo>
                      <a:pt x="2425536" y="647316"/>
                      <a:pt x="2338718" y="631274"/>
                      <a:pt x="2083718" y="634288"/>
                    </a:cubicBezTo>
                    <a:cubicBezTo>
                      <a:pt x="1828718" y="637302"/>
                      <a:pt x="1619861" y="604015"/>
                      <a:pt x="1344334" y="634288"/>
                    </a:cubicBezTo>
                    <a:cubicBezTo>
                      <a:pt x="1068807" y="664561"/>
                      <a:pt x="855068" y="608345"/>
                      <a:pt x="672167" y="634288"/>
                    </a:cubicBezTo>
                    <a:cubicBezTo>
                      <a:pt x="489266" y="660231"/>
                      <a:pt x="200241" y="642897"/>
                      <a:pt x="0" y="634288"/>
                    </a:cubicBezTo>
                    <a:cubicBezTo>
                      <a:pt x="13105" y="418169"/>
                      <a:pt x="-20298" y="198182"/>
                      <a:pt x="0" y="0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5">
                    <a:lumMod val="1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4470809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10000"/>
                      </a:schemeClr>
                    </a:solidFill>
                    <a:latin typeface="Nunito" pitchFamily="2" charset="77"/>
                  </a:rPr>
                  <a:t>Can accurately predict        ?</a:t>
                </a:r>
              </a:p>
            </p:txBody>
          </p:sp>
          <p:pic>
            <p:nvPicPr>
              <p:cNvPr id="117" name="Graphic 116" descr="Weights Uneven with solid fill">
                <a:extLst>
                  <a:ext uri="{FF2B5EF4-FFF2-40B4-BE49-F238E27FC236}">
                    <a16:creationId xmlns:a16="http://schemas.microsoft.com/office/drawing/2014/main" id="{F314F000-2094-7B41-9330-18A5C0ABA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01479" y="4262591"/>
                <a:ext cx="349048" cy="349048"/>
              </a:xfrm>
              <a:prstGeom prst="rect">
                <a:avLst/>
              </a:prstGeom>
            </p:spPr>
          </p:pic>
        </p:grp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F0B2BA93-5F86-4147-BCA6-3166189DA22B}"/>
                </a:ext>
              </a:extLst>
            </p:cNvPr>
            <p:cNvCxnSpPr>
              <a:cxnSpLocks/>
              <a:stCxn id="94" idx="3"/>
              <a:endCxn id="126" idx="1"/>
            </p:cNvCxnSpPr>
            <p:nvPr/>
          </p:nvCxnSpPr>
          <p:spPr>
            <a:xfrm flipV="1">
              <a:off x="9508414" y="4578690"/>
              <a:ext cx="1269877" cy="924827"/>
            </a:xfrm>
            <a:prstGeom prst="bentConnector3">
              <a:avLst>
                <a:gd name="adj1" fmla="val 2988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CB27C1-CE15-4B49-A887-8BA244F02BA6}"/>
                </a:ext>
              </a:extLst>
            </p:cNvPr>
            <p:cNvSpPr txBox="1"/>
            <p:nvPr/>
          </p:nvSpPr>
          <p:spPr>
            <a:xfrm>
              <a:off x="9829800" y="4179950"/>
              <a:ext cx="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Nunito" pitchFamily="2" charset="77"/>
                </a:rPr>
                <a:t>Yes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C1A5CB5-52E4-C440-92A2-2DFB6E806374}"/>
                </a:ext>
              </a:extLst>
            </p:cNvPr>
            <p:cNvSpPr txBox="1"/>
            <p:nvPr/>
          </p:nvSpPr>
          <p:spPr>
            <a:xfrm>
              <a:off x="10778291" y="4378635"/>
              <a:ext cx="12506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Nunito" pitchFamily="2" charset="77"/>
                </a:rPr>
                <a:t>High NIS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DC0663C-54FA-AD47-9865-99C392EF74EE}"/>
                </a:ext>
              </a:extLst>
            </p:cNvPr>
            <p:cNvSpPr txBox="1"/>
            <p:nvPr/>
          </p:nvSpPr>
          <p:spPr>
            <a:xfrm>
              <a:off x="10778291" y="6313353"/>
              <a:ext cx="1189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Nunito" pitchFamily="2" charset="77"/>
                </a:rPr>
                <a:t>Low NIS</a:t>
              </a:r>
            </a:p>
          </p:txBody>
        </p:sp>
        <p:cxnSp>
          <p:nvCxnSpPr>
            <p:cNvPr id="131" name="Elbow Connector 130">
              <a:extLst>
                <a:ext uri="{FF2B5EF4-FFF2-40B4-BE49-F238E27FC236}">
                  <a16:creationId xmlns:a16="http://schemas.microsoft.com/office/drawing/2014/main" id="{931DE764-30E2-7F4B-BB95-C0CE57BA952F}"/>
                </a:ext>
              </a:extLst>
            </p:cNvPr>
            <p:cNvCxnSpPr>
              <a:cxnSpLocks/>
              <a:stCxn id="94" idx="3"/>
              <a:endCxn id="130" idx="1"/>
            </p:cNvCxnSpPr>
            <p:nvPr/>
          </p:nvCxnSpPr>
          <p:spPr>
            <a:xfrm>
              <a:off x="9508414" y="5503517"/>
              <a:ext cx="1269877" cy="1009891"/>
            </a:xfrm>
            <a:prstGeom prst="bentConnector3">
              <a:avLst>
                <a:gd name="adj1" fmla="val 2988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312023D-D16A-C24F-8FDC-7A5C3C334014}"/>
                </a:ext>
              </a:extLst>
            </p:cNvPr>
            <p:cNvSpPr txBox="1"/>
            <p:nvPr/>
          </p:nvSpPr>
          <p:spPr>
            <a:xfrm>
              <a:off x="9829800" y="6528797"/>
              <a:ext cx="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Nunito" pitchFamily="2" charset="77"/>
                </a:rPr>
                <a:t>No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9904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0390" y="2246101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377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17A560-A95A-0844-B445-79062634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07" y="3969801"/>
            <a:ext cx="10179025" cy="1169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Capturing </a:t>
            </a:r>
            <a:r>
              <a:rPr lang="en-US" sz="4000" b="1" dirty="0">
                <a:latin typeface="Nunito" pitchFamily="2" charset="77"/>
              </a:rPr>
              <a:t>previously undetected</a:t>
            </a:r>
            <a:r>
              <a:rPr lang="en-US" sz="4000" dirty="0">
                <a:latin typeface="Nunito" pitchFamily="2" charset="77"/>
              </a:rPr>
              <a:t> impurities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E3D96-6CA2-1C41-86ED-7ADA5D05EE26}"/>
              </a:ext>
            </a:extLst>
          </p:cNvPr>
          <p:cNvSpPr txBox="1"/>
          <p:nvPr/>
        </p:nvSpPr>
        <p:spPr>
          <a:xfrm>
            <a:off x="681209" y="2140950"/>
            <a:ext cx="10829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show that our metrics are significantly different when evaluated on</a:t>
            </a:r>
          </a:p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	a.    </a:t>
            </a:r>
            <a:r>
              <a:rPr lang="en-US" sz="2000" dirty="0">
                <a:solidFill>
                  <a:srgbClr val="0070C0"/>
                </a:solidFill>
                <a:latin typeface="Nunito" pitchFamily="2" charset="77"/>
              </a:rPr>
              <a:t>Perfectly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pure</a:t>
            </a:r>
            <a:r>
              <a:rPr lang="en-US" sz="2000" dirty="0">
                <a:solidFill>
                  <a:srgbClr val="0070C0"/>
                </a:solidFill>
                <a:latin typeface="Nunito" pitchFamily="2" charset="77"/>
              </a:rPr>
              <a:t> “soft” representations  </a:t>
            </a:r>
            <a:r>
              <a:rPr lang="en-US" sz="2000" dirty="0">
                <a:latin typeface="Nunito" pitchFamily="2" charset="77"/>
              </a:rPr>
              <a:t>(i.e., our baseline), and</a:t>
            </a:r>
          </a:p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	b.    </a:t>
            </a:r>
            <a:r>
              <a:rPr lang="en-US" sz="2000" dirty="0">
                <a:solidFill>
                  <a:srgbClr val="00B050"/>
                </a:solidFill>
                <a:latin typeface="Nunito" pitchFamily="2" charset="77"/>
              </a:rPr>
              <a:t>Perfectly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impure</a:t>
            </a:r>
            <a:r>
              <a:rPr lang="en-US" sz="2000" dirty="0">
                <a:solidFill>
                  <a:srgbClr val="00B050"/>
                </a:solidFill>
                <a:latin typeface="Nunito" pitchFamily="2" charset="77"/>
              </a:rPr>
              <a:t> “soft” representations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6222-B1D8-0941-9B1E-49E408F5927A}"/>
              </a:ext>
            </a:extLst>
          </p:cNvPr>
          <p:cNvSpPr/>
          <p:nvPr/>
        </p:nvSpPr>
        <p:spPr>
          <a:xfrm>
            <a:off x="1285461" y="4320039"/>
            <a:ext cx="9713843" cy="2252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9E2AAC-EBDA-2D45-8C16-4A72DEA2CA22}"/>
              </a:ext>
            </a:extLst>
          </p:cNvPr>
          <p:cNvSpPr/>
          <p:nvPr/>
        </p:nvSpPr>
        <p:spPr>
          <a:xfrm>
            <a:off x="1285461" y="4546791"/>
            <a:ext cx="9713843" cy="2252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2017519-4DF6-AA41-B5E8-D70AD7E95248}"/>
              </a:ext>
            </a:extLst>
          </p:cNvPr>
          <p:cNvSpPr/>
          <p:nvPr/>
        </p:nvSpPr>
        <p:spPr>
          <a:xfrm rot="16200000">
            <a:off x="4100633" y="2723187"/>
            <a:ext cx="277324" cy="2279371"/>
          </a:xfrm>
          <a:prstGeom prst="rightBrac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99D47DC-D4C0-7540-B7AC-A0E08165DB6B}"/>
              </a:ext>
            </a:extLst>
          </p:cNvPr>
          <p:cNvSpPr/>
          <p:nvPr/>
        </p:nvSpPr>
        <p:spPr>
          <a:xfrm rot="16200000">
            <a:off x="8275837" y="1249603"/>
            <a:ext cx="267305" cy="5179626"/>
          </a:xfrm>
          <a:prstGeom prst="rightBrac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E69F8-E99C-E047-BD9B-A162046AD492}"/>
              </a:ext>
            </a:extLst>
          </p:cNvPr>
          <p:cNvSpPr txBox="1"/>
          <p:nvPr/>
        </p:nvSpPr>
        <p:spPr>
          <a:xfrm>
            <a:off x="3486548" y="3402204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Nunito" pitchFamily="2" charset="77"/>
              </a:rPr>
              <a:t>Our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25E75-B9F2-654B-9C55-C10AE62DC072}"/>
              </a:ext>
            </a:extLst>
          </p:cNvPr>
          <p:cNvSpPr txBox="1"/>
          <p:nvPr/>
        </p:nvSpPr>
        <p:spPr>
          <a:xfrm>
            <a:off x="6166727" y="3393930"/>
            <a:ext cx="448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Nunito" pitchFamily="2" charset="77"/>
              </a:rPr>
              <a:t>Traditional disentanglement learning metrics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3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2140950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task.</a:t>
            </a:r>
          </a:p>
        </p:txBody>
      </p:sp>
      <p:pic>
        <p:nvPicPr>
          <p:cNvPr id="8" name="Picture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DC48F6F-6152-3848-9606-E4962CDE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90" y="4195481"/>
            <a:ext cx="4044819" cy="209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9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2140950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7938D5-E388-B240-B6DC-EE3069CAE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38"/>
          <a:stretch/>
        </p:blipFill>
        <p:spPr>
          <a:xfrm>
            <a:off x="906774" y="3772165"/>
            <a:ext cx="3746903" cy="3209365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0741BB-4C85-3E49-A2CE-4ACC7DA1E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37"/>
          <a:stretch/>
        </p:blipFill>
        <p:spPr>
          <a:xfrm>
            <a:off x="5664873" y="3772165"/>
            <a:ext cx="3746904" cy="3209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11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Effects of impurities on </a:t>
            </a:r>
            <a:r>
              <a:rPr lang="en-US" sz="4000" b="1" dirty="0">
                <a:latin typeface="Nunito" pitchFamily="2" charset="77"/>
              </a:rPr>
              <a:t>concept interventions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2F2F83F-CC3C-8945-AC77-3E7DF159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40" y="3290161"/>
            <a:ext cx="7692730" cy="2710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19C709-8CDD-DF40-9DB2-EA23A994744F}"/>
              </a:ext>
            </a:extLst>
          </p:cNvPr>
          <p:cNvSpPr txBox="1"/>
          <p:nvPr/>
        </p:nvSpPr>
        <p:spPr>
          <a:xfrm>
            <a:off x="681209" y="2140950"/>
            <a:ext cx="1082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Impurities can affect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how test-time concept interventions fare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in concept bottleneck models!</a:t>
            </a:r>
          </a:p>
        </p:txBody>
      </p:sp>
    </p:spTree>
    <p:extLst>
      <p:ext uri="{BB962C8B-B14F-4D97-AF65-F5344CB8AC3E}">
        <p14:creationId xmlns:p14="http://schemas.microsoft.com/office/powerpoint/2010/main" val="2103618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99522" y="2330832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Motivation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016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b="1" dirty="0">
                <a:latin typeface="Nunito" pitchFamily="2" charset="77"/>
              </a:rPr>
              <a:t>Benchmarking</a:t>
            </a:r>
            <a:r>
              <a:rPr lang="en-US" sz="4000" dirty="0">
                <a:latin typeface="Nunito" pitchFamily="2" charset="77"/>
              </a:rPr>
              <a:t> Concept Learning Models</a:t>
            </a:r>
            <a:endParaRPr lang="en-US" sz="4000" b="1" dirty="0">
              <a:latin typeface="Nunito" pitchFamily="2" charset="77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B79FC26-EB0A-CE4F-8559-447284E0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7144" y="2681728"/>
            <a:ext cx="7041286" cy="2070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4A4EA-C5A5-564D-B3EF-11BE7CB39679}"/>
              </a:ext>
            </a:extLst>
          </p:cNvPr>
          <p:cNvSpPr txBox="1"/>
          <p:nvPr/>
        </p:nvSpPr>
        <p:spPr>
          <a:xfrm>
            <a:off x="681209" y="2140950"/>
            <a:ext cx="1082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We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compare the quality of concepts learnt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across a variety of methods and datasets.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CA9034D-B091-2947-B62A-F01E11F97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144" y="4648322"/>
            <a:ext cx="7041286" cy="2209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62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b="1" dirty="0">
                <a:latin typeface="Nunito" pitchFamily="2" charset="77"/>
              </a:rPr>
              <a:t>Key findings and significance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1B465-379C-6A48-BDD7-83399CADD812}"/>
              </a:ext>
            </a:extLst>
          </p:cNvPr>
          <p:cNvSpPr txBox="1"/>
          <p:nvPr/>
        </p:nvSpPr>
        <p:spPr>
          <a:xfrm>
            <a:off x="681209" y="2017986"/>
            <a:ext cx="906467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In this work we: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Propose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two novel metrics to evaluate the quality of learnt concept representations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Show that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our metrics can be used to detect impurities 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(</a:t>
            </a:r>
            <a:r>
              <a:rPr lang="en-US" sz="2000" dirty="0" err="1">
                <a:solidFill>
                  <a:schemeClr val="tx1"/>
                </a:solidFill>
                <a:latin typeface="Nunito" pitchFamily="2" charset="77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) concealed in soft representations, (ii) caused by different model capacities or by spurious correlations.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Demonstrate the possible effect that impurities may have in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concept interventions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, and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Quantitively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explore the impact of concept supervision on concept purity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 and confirm qualitative results suggesting that concept supervision alone may not be enough to guarantee concept purity.</a:t>
            </a: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6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2488557"/>
            <a:ext cx="10829581" cy="1501643"/>
          </a:xfrm>
        </p:spPr>
        <p:txBody>
          <a:bodyPr anchor="ctr"/>
          <a:lstStyle/>
          <a:p>
            <a:r>
              <a:rPr lang="en-US" sz="4000" b="1" dirty="0">
                <a:latin typeface="Nunito" pitchFamily="2" charset="77"/>
              </a:rPr>
              <a:t>For more results, discussions, and details visit us during our poster session!</a:t>
            </a:r>
          </a:p>
        </p:txBody>
      </p:sp>
    </p:spTree>
    <p:extLst>
      <p:ext uri="{BB962C8B-B14F-4D97-AF65-F5344CB8AC3E}">
        <p14:creationId xmlns:p14="http://schemas.microsoft.com/office/powerpoint/2010/main" val="23153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From XAI to Concept-based XAI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C0789-5B55-954B-B607-D7E2EE990085}"/>
              </a:ext>
            </a:extLst>
          </p:cNvPr>
          <p:cNvSpPr txBox="1"/>
          <p:nvPr/>
        </p:nvSpPr>
        <p:spPr>
          <a:xfrm>
            <a:off x="149080" y="6550223"/>
            <a:ext cx="736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Image taken from Espinosa </a:t>
            </a:r>
            <a:r>
              <a:rPr lang="en-US" i="1" dirty="0" err="1"/>
              <a:t>Zarlenga</a:t>
            </a:r>
            <a:r>
              <a:rPr lang="en-US" i="1" dirty="0"/>
              <a:t> et al., “Concept Embedding Models.” </a:t>
            </a:r>
            <a:r>
              <a:rPr lang="en-US" i="1" dirty="0" err="1"/>
              <a:t>NeurIPS</a:t>
            </a:r>
            <a:r>
              <a:rPr lang="en-US" i="1" dirty="0"/>
              <a:t> (2022)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AF65006-5514-4248-9649-0C10891C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27" y="2265236"/>
            <a:ext cx="2524944" cy="27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56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High-level Concepts as Explanations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832B6-2A76-AA41-817F-2AA38EACA635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Concept-based XAI methods </a:t>
            </a:r>
            <a:r>
              <a:rPr lang="en-US" sz="2000" b="1" dirty="0">
                <a:latin typeface="Nunito" pitchFamily="2" charset="77"/>
              </a:rPr>
              <a:t>explain a deep neural network’s predictions using a set of human-understandable high-level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C0789-5B55-954B-B607-D7E2EE990085}"/>
              </a:ext>
            </a:extLst>
          </p:cNvPr>
          <p:cNvSpPr txBox="1"/>
          <p:nvPr/>
        </p:nvSpPr>
        <p:spPr>
          <a:xfrm>
            <a:off x="149080" y="6550223"/>
            <a:ext cx="736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Image taken from Espinosa </a:t>
            </a:r>
            <a:r>
              <a:rPr lang="en-US" i="1" dirty="0" err="1"/>
              <a:t>Zarlenga</a:t>
            </a:r>
            <a:r>
              <a:rPr lang="en-US" i="1" dirty="0"/>
              <a:t> et al., “Concept Embedding Models.” </a:t>
            </a:r>
            <a:r>
              <a:rPr lang="en-US" i="1" dirty="0" err="1"/>
              <a:t>NeurIPS</a:t>
            </a:r>
            <a:r>
              <a:rPr lang="en-US" i="1" dirty="0"/>
              <a:t> (2022)</a:t>
            </a: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DD163B0A-B9CA-B943-BBD4-A0FD8189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46" y="3026005"/>
            <a:ext cx="4057106" cy="33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Explaining with high-level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832B6-2A76-AA41-817F-2AA38EACA635}"/>
              </a:ext>
            </a:extLst>
          </p:cNvPr>
          <p:cNvSpPr txBox="1"/>
          <p:nvPr/>
        </p:nvSpPr>
        <p:spPr>
          <a:xfrm>
            <a:off x="681209" y="2017986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This has enabled the design of concept-based interpretable models that are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	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1.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   Concept-supervised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  <a:sym typeface="Wingdings" pitchFamily="2" charset="2"/>
              </a:rPr>
              <a:t> (e.g.,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Concept Bottleneck Models [1])</a:t>
            </a:r>
          </a:p>
          <a:p>
            <a:pPr>
              <a:buSzPct val="125000"/>
            </a:pP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	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2.    </a:t>
            </a:r>
            <a:r>
              <a:rPr lang="en-US" sz="2000" b="1" dirty="0">
                <a:solidFill>
                  <a:srgbClr val="7030A0"/>
                </a:solidFill>
                <a:latin typeface="Nunito" pitchFamily="2" charset="77"/>
              </a:rPr>
              <a:t>Concept-unsupervised (e.g., Self-Explainable Neural Networks [2])</a:t>
            </a: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5F26A71-ACDC-D84B-BABE-A92E600B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06" y="3475353"/>
            <a:ext cx="6397585" cy="2961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DF716-FB4D-0A4C-97B2-FCD40259140E}"/>
              </a:ext>
            </a:extLst>
          </p:cNvPr>
          <p:cNvSpPr txBox="1"/>
          <p:nvPr/>
        </p:nvSpPr>
        <p:spPr>
          <a:xfrm>
            <a:off x="143086" y="6262547"/>
            <a:ext cx="562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Nunito" pitchFamily="2" charset="77"/>
              </a:rPr>
              <a:t>[1] 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Koh, Pang Wei, et al. "Concept bottleneck models." ICML (2020)</a:t>
            </a:r>
            <a:endParaRPr lang="en-US" i="1" dirty="0">
              <a:latin typeface="Nunit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49DF4-6FBC-0E4A-A7E4-12D7E2F9F03F}"/>
              </a:ext>
            </a:extLst>
          </p:cNvPr>
          <p:cNvSpPr txBox="1"/>
          <p:nvPr/>
        </p:nvSpPr>
        <p:spPr>
          <a:xfrm>
            <a:off x="143085" y="6510301"/>
            <a:ext cx="903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Nunito" pitchFamily="2" charset="77"/>
              </a:rPr>
              <a:t>[2] 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Alvarez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Nunito" pitchFamily="2" charset="77"/>
              </a:rPr>
              <a:t>Melis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 et al. "Towards robust interpretability with self-explaining neural networks."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Nunito" pitchFamily="2" charset="77"/>
              </a:rPr>
              <a:t>NeurIPS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 (2018)</a:t>
            </a:r>
            <a:endParaRPr lang="en-US" i="1" dirty="0">
              <a:latin typeface="Nunito" pitchFamily="2" charset="77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8ED605-16C3-4B4C-AB0F-4E781E873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029" y="3159613"/>
            <a:ext cx="5393942" cy="30290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5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representation metrics?</a:t>
            </a:r>
          </a:p>
        </p:txBody>
      </p:sp>
      <p:pic>
        <p:nvPicPr>
          <p:cNvPr id="13" name="Picture 12" descr="A picture containing text, sign, screenshot&#10;&#10;Description automatically generated">
            <a:extLst>
              <a:ext uri="{FF2B5EF4-FFF2-40B4-BE49-F238E27FC236}">
                <a16:creationId xmlns:a16="http://schemas.microsoft.com/office/drawing/2014/main" id="{738A019B-395C-1844-86F7-0E7C7E31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15" y="3795613"/>
            <a:ext cx="6707767" cy="2074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1. 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Previous work by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Mahinpei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 et al. suggests that traditional </a:t>
            </a: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concept-learning methods may be encoding unnecessary information as part of their concept representations</a:t>
            </a:r>
            <a:endParaRPr lang="en-US" sz="2000" dirty="0">
              <a:solidFill>
                <a:schemeClr val="accent5">
                  <a:lumMod val="1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3B7DE7-EA68-324C-B697-7BF43B17F7D1}"/>
              </a:ext>
            </a:extLst>
          </p:cNvPr>
          <p:cNvSpPr txBox="1"/>
          <p:nvPr/>
        </p:nvSpPr>
        <p:spPr>
          <a:xfrm>
            <a:off x="-59310" y="6550223"/>
            <a:ext cx="886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Table taken from </a:t>
            </a:r>
            <a:r>
              <a:rPr lang="en-US" i="1" dirty="0" err="1"/>
              <a:t>Mahinpei</a:t>
            </a:r>
            <a:r>
              <a:rPr lang="en-US" i="1" dirty="0"/>
              <a:t> et al., “</a:t>
            </a:r>
            <a:r>
              <a:rPr lang="en-US" dirty="0"/>
              <a:t>Promises and Pitfalls of Black-Box Concept Learning Models</a:t>
            </a:r>
            <a:r>
              <a:rPr lang="en-US" i="1" dirty="0"/>
              <a:t>.” ICML (2021)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6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representation metrics?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2. </a:t>
            </a:r>
            <a:r>
              <a:rPr lang="en-US" sz="2000" b="1" dirty="0">
                <a:latin typeface="Nunito" pitchFamily="2" charset="77"/>
              </a:rPr>
              <a:t>Metrics used in concept-learning can’t capture effects related to impurities </a:t>
            </a:r>
            <a:r>
              <a:rPr lang="en-US" sz="2000" dirty="0">
                <a:latin typeface="Nunito" pitchFamily="2" charset="77"/>
              </a:rPr>
              <a:t>in concepts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0383281-C253-0440-B957-8B6C4B42C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42"/>
          <a:stretch/>
        </p:blipFill>
        <p:spPr>
          <a:xfrm>
            <a:off x="3780511" y="3429000"/>
            <a:ext cx="4630976" cy="283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5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representation metrics?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3. </a:t>
            </a:r>
            <a:r>
              <a:rPr lang="en-US" sz="2000" dirty="0">
                <a:latin typeface="Nunito" pitchFamily="2" charset="77"/>
              </a:rPr>
              <a:t>Natural inter-concept </a:t>
            </a:r>
            <a:r>
              <a:rPr lang="en-US" sz="2000" b="1" dirty="0">
                <a:latin typeface="Nunito" pitchFamily="2" charset="77"/>
              </a:rPr>
              <a:t>correlations break core assumptions in metrics used to evaluate similar representations in the disentanglement learning literature</a:t>
            </a:r>
            <a:endParaRPr lang="en-US" sz="2000" dirty="0">
              <a:latin typeface="Nunito" pitchFamily="2" charset="77"/>
            </a:endParaRP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AC0C6F-8A80-EB4B-B353-4B86B71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09" y="3636963"/>
            <a:ext cx="3500779" cy="262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62872" y="1123701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Measuring Concept Quality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094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8.5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6.9|1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South Korean Robotics &amp; AI History Lesson for College by Slidesgo</Template>
  <TotalTime>19863</TotalTime>
  <Words>994</Words>
  <Application>Microsoft Macintosh PowerPoint</Application>
  <PresentationFormat>Widescreen</PresentationFormat>
  <Paragraphs>118</Paragraphs>
  <Slides>22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Bebas Neue</vt:lpstr>
      <vt:lpstr>Cairo</vt:lpstr>
      <vt:lpstr>Calibri</vt:lpstr>
      <vt:lpstr>Delius Swash Caps</vt:lpstr>
      <vt:lpstr>Electrolize</vt:lpstr>
      <vt:lpstr>Montserrat</vt:lpstr>
      <vt:lpstr>Nunito</vt:lpstr>
      <vt:lpstr>Proxima Nova</vt:lpstr>
      <vt:lpstr>South Korean Robotics &amp; AI History Lesson for College by Slidesgo</vt:lpstr>
      <vt:lpstr>Slidesgo Final Pages</vt:lpstr>
      <vt:lpstr>Towards Robust Metrics For Concept Representation Evaluation</vt:lpstr>
      <vt:lpstr>PowerPoint Presentation</vt:lpstr>
      <vt:lpstr>From XAI to Concept-based XAI</vt:lpstr>
      <vt:lpstr>High-level Concepts as Explanations</vt:lpstr>
      <vt:lpstr>Explaining with high-level concepts</vt:lpstr>
      <vt:lpstr>Why new representation metrics?</vt:lpstr>
      <vt:lpstr>Why new representation metrics?</vt:lpstr>
      <vt:lpstr>Why new representation metrics?</vt:lpstr>
      <vt:lpstr>PowerPoint Presentation</vt:lpstr>
      <vt:lpstr>Measuring Quality of Concepts</vt:lpstr>
      <vt:lpstr>Measuring Quality as Concept Purity: OIS</vt:lpstr>
      <vt:lpstr>Concept Quality as Concept Purity: OIS</vt:lpstr>
      <vt:lpstr>Measuring Quality as Concept Purity: NIS</vt:lpstr>
      <vt:lpstr>Measuring Quality as Concept Purity: NIS</vt:lpstr>
      <vt:lpstr>PowerPoint Presentation</vt:lpstr>
      <vt:lpstr>Capturing previously undetected impurities</vt:lpstr>
      <vt:lpstr>Can we detect impurities due to spurious correlations?</vt:lpstr>
      <vt:lpstr>Can we detect impurities due to spurious correlations?</vt:lpstr>
      <vt:lpstr>Effects of impurities on concept interventions</vt:lpstr>
      <vt:lpstr>Benchmarking Concept Learning Models</vt:lpstr>
      <vt:lpstr>Key findings and significance</vt:lpstr>
      <vt:lpstr>For more results, discussions, and details visit us during our poster session!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Mateo Espinosa Zarlenga</dc:creator>
  <cp:lastModifiedBy>Mateo Espinosa Zarlenga</cp:lastModifiedBy>
  <cp:revision>44</cp:revision>
  <dcterms:created xsi:type="dcterms:W3CDTF">2022-12-21T08:23:31Z</dcterms:created>
  <dcterms:modified xsi:type="dcterms:W3CDTF">2023-01-04T04:51:18Z</dcterms:modified>
</cp:coreProperties>
</file>